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  <p:sldMasterId id="2147483676" r:id="rId5"/>
    <p:sldMasterId id="2147483693" r:id="rId6"/>
    <p:sldMasterId id="2147483694" r:id="rId7"/>
  </p:sldMasterIdLst>
  <p:notesMasterIdLst>
    <p:notesMasterId r:id="rId20"/>
  </p:notesMasterIdLst>
  <p:sldIdLst>
    <p:sldId id="298" r:id="rId8"/>
    <p:sldId id="307" r:id="rId9"/>
    <p:sldId id="269" r:id="rId10"/>
    <p:sldId id="323" r:id="rId11"/>
    <p:sldId id="608" r:id="rId12"/>
    <p:sldId id="316" r:id="rId13"/>
    <p:sldId id="325" r:id="rId14"/>
    <p:sldId id="310" r:id="rId15"/>
    <p:sldId id="309" r:id="rId16"/>
    <p:sldId id="484" r:id="rId17"/>
    <p:sldId id="483" r:id="rId18"/>
    <p:sldId id="3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4"/>
    <a:srgbClr val="AEB3B5"/>
    <a:srgbClr val="F79646"/>
    <a:srgbClr val="E04E39"/>
    <a:srgbClr val="FFFF99"/>
    <a:srgbClr val="EC9084"/>
    <a:srgbClr val="BF9000"/>
    <a:srgbClr val="41719C"/>
    <a:srgbClr val="920000"/>
    <a:srgbClr val="D1D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0376" autoAdjust="0"/>
  </p:normalViewPr>
  <p:slideViewPr>
    <p:cSldViewPr snapToGrid="0">
      <p:cViewPr varScale="1">
        <p:scale>
          <a:sx n="69" d="100"/>
          <a:sy n="69" d="100"/>
        </p:scale>
        <p:origin x="11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33AD0-36D5-47BB-A5FC-016AF77D96C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0E5F5-9817-452C-8576-B3626EE97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2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4D4B0C-F64A-4D13-8FE1-8AD32643F37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45E1-343C-42F5-8B79-2C2135E22E1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812800" y="528638"/>
            <a:ext cx="5865813" cy="3298825"/>
          </a:xfrm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46233" cy="490425"/>
          </a:xfrm>
          <a:prstGeom prst="rect">
            <a:avLst/>
          </a:prstGeom>
        </p:spPr>
        <p:txBody>
          <a:bodyPr vert="horz" lIns="98652" tIns="49327" rIns="98652" bIns="49327" rtlCol="0"/>
          <a:lstStyle>
            <a:lvl1pPr algn="l">
              <a:defRPr sz="1300"/>
            </a:lvl1pPr>
          </a:lstStyle>
          <a:p>
            <a:r>
              <a:rPr lang="en-US">
                <a:solidFill>
                  <a:prstClr val="black"/>
                </a:solidFill>
              </a:rPr>
              <a:t>Trane Chiller Overview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4131"/>
            <a:ext cx="5717050" cy="490424"/>
          </a:xfrm>
          <a:prstGeom prst="rect">
            <a:avLst/>
          </a:prstGeom>
        </p:spPr>
        <p:txBody>
          <a:bodyPr vert="horz" lIns="98652" tIns="49327" rIns="98652" bIns="49327" rtlCol="0" anchor="b"/>
          <a:lstStyle>
            <a:lvl1pPr algn="l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</a:rPr>
              <a:t>PROPRIETARY AND CONFIDENTIAL INFORMATION OF TRANE @ 2016</a:t>
            </a:r>
          </a:p>
        </p:txBody>
      </p:sp>
    </p:spTree>
    <p:extLst>
      <p:ext uri="{BB962C8B-B14F-4D97-AF65-F5344CB8AC3E}">
        <p14:creationId xmlns:p14="http://schemas.microsoft.com/office/powerpoint/2010/main" val="325215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E5F5-9817-452C-8576-B3626EE97D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E5F5-9817-452C-8576-B3626EE97D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3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0E5F5-9817-452C-8576-B3626EE97D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E5F5-9817-452C-8576-B3626EE97DF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7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68" y="3469218"/>
            <a:ext cx="6786033" cy="338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1"/>
            <a:ext cx="279611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10363200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10363200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559497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33449"/>
            <a:ext cx="4011084" cy="1162051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334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955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97048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68900"/>
            <a:ext cx="7315200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810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356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349917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4619380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31900"/>
            <a:ext cx="2590800" cy="485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31900"/>
            <a:ext cx="7569200" cy="4851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58293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1" t="78076"/>
          <a:stretch>
            <a:fillRect/>
          </a:stretch>
        </p:blipFill>
        <p:spPr bwMode="auto">
          <a:xfrm>
            <a:off x="9848851" y="6115051"/>
            <a:ext cx="2343149" cy="7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1" y="2523067"/>
            <a:ext cx="5441951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506873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74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, sitting, table, small&#10;&#10;Description automatically generated">
            <a:extLst>
              <a:ext uri="{FF2B5EF4-FFF2-40B4-BE49-F238E27FC236}">
                <a16:creationId xmlns:a16="http://schemas.microsoft.com/office/drawing/2014/main" id="{5765A958-D00C-2D4A-BCCB-2ABAA37A3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57"/>
            <a:ext cx="12192000" cy="5753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EB694-A900-D543-A382-DB7890763F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4835" y="6078045"/>
            <a:ext cx="1568972" cy="46178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5" y="48544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A4D4B4-856F-E24A-9945-537B7062F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198" y="6068798"/>
            <a:ext cx="2658535" cy="4619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320024" indent="0">
              <a:buNone/>
              <a:defRPr b="1"/>
            </a:lvl2pPr>
            <a:lvl3pPr marL="640048" indent="0">
              <a:buNone/>
              <a:defRPr b="1"/>
            </a:lvl3pPr>
            <a:lvl4pPr marL="918565" indent="0">
              <a:buNone/>
              <a:defRPr b="1"/>
            </a:lvl4pPr>
            <a:lvl5pPr marL="1229693" indent="0">
              <a:buNone/>
              <a:defRPr b="1"/>
            </a:lvl5pPr>
          </a:lstStyle>
          <a:p>
            <a:pPr lvl="0"/>
            <a:r>
              <a:rPr lang="en-US" dirty="0"/>
              <a:t>Enterprise Brand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42CF330-137D-8B44-B571-15E4997279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731" y="6068798"/>
            <a:ext cx="3328116" cy="461962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 marL="320024" indent="0">
              <a:buNone/>
              <a:defRPr b="1"/>
            </a:lvl2pPr>
            <a:lvl3pPr marL="640048" indent="0">
              <a:buNone/>
              <a:defRPr b="1"/>
            </a:lvl3pPr>
            <a:lvl4pPr marL="918565" indent="0">
              <a:buNone/>
              <a:defRPr b="1"/>
            </a:lvl4pPr>
            <a:lvl5pPr marL="1229693" indent="0">
              <a:buNone/>
              <a:defRPr b="1"/>
            </a:lvl5pPr>
          </a:lstStyle>
          <a:p>
            <a:pPr lvl="0"/>
            <a:r>
              <a:rPr lang="en-US" dirty="0"/>
              <a:t>Feb 20,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373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374D3937-2ED4-4ACA-9457-25494A8988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693" y="1866900"/>
            <a:ext cx="509693" cy="3733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0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宋体"/>
              </a:rPr>
              <a:t>Confidential &amp;/or proprietary</a:t>
            </a:r>
            <a:endParaRPr lang="en-US" sz="1000" b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宋体"/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D07E6522-425E-4D70-AD63-CD09816E79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1628" y="1947903"/>
            <a:ext cx="509693" cy="33483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0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/>
                <a:ea typeface="宋体"/>
              </a:rPr>
              <a:t>Confidential &amp;/or proprietary</a:t>
            </a:r>
            <a:endParaRPr lang="en-US" sz="1000" b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2135537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7322" y="1348154"/>
            <a:ext cx="3696677" cy="45895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717323" y="1348154"/>
            <a:ext cx="4507523" cy="458958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2032000" y="6248166"/>
            <a:ext cx="875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4605-DF72-44FD-9E14-82B533E078C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7323" y="76200"/>
            <a:ext cx="8317523" cy="1143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254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85000"/>
                  </a:prst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56706297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er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68" y="3469218"/>
            <a:ext cx="6786033" cy="338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 bwMode="auto">
          <a:xfrm>
            <a:off x="872067" y="5755217"/>
            <a:ext cx="159370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b="1" dirty="0">
                <a:solidFill>
                  <a:srgbClr val="DC5034"/>
                </a:solidFill>
              </a:rPr>
              <a:t>Systems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1"/>
            <a:ext cx="279611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10363200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10363200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215925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85000"/>
                  </a:prst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96559428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85000"/>
                  </a:prst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72365229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85000"/>
                  </a:prst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4803045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279400"/>
            <a:ext cx="10972800" cy="711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9504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250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791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080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1F6F-108B-4569-BF78-7B58FED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140AA-D660-4E8A-A91D-D6BAE8747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823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, sitting, table, small&#10;&#10;Description automatically generated">
            <a:extLst>
              <a:ext uri="{FF2B5EF4-FFF2-40B4-BE49-F238E27FC236}">
                <a16:creationId xmlns:a16="http://schemas.microsoft.com/office/drawing/2014/main" id="{5765A958-D00C-2D4A-BCCB-2ABAA37A3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57"/>
            <a:ext cx="12192000" cy="5753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EB694-A900-D543-A382-DB7890763F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4835" y="6078045"/>
            <a:ext cx="1568972" cy="46178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5" y="48544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A4D4B4-856F-E24A-9945-537B7062F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198" y="6068798"/>
            <a:ext cx="2658535" cy="4619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320024" indent="0">
              <a:buNone/>
              <a:defRPr b="1"/>
            </a:lvl2pPr>
            <a:lvl3pPr marL="640048" indent="0">
              <a:buNone/>
              <a:defRPr b="1"/>
            </a:lvl3pPr>
            <a:lvl4pPr marL="918565" indent="0">
              <a:buNone/>
              <a:defRPr b="1"/>
            </a:lvl4pPr>
            <a:lvl5pPr marL="1229693" indent="0">
              <a:buNone/>
              <a:defRPr b="1"/>
            </a:lvl5pPr>
          </a:lstStyle>
          <a:p>
            <a:pPr lvl="0"/>
            <a:r>
              <a:rPr lang="en-US" dirty="0"/>
              <a:t>Enterprise Brand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42CF330-137D-8B44-B571-15E4997279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731" y="6068798"/>
            <a:ext cx="3328116" cy="461962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 marL="320024" indent="0">
              <a:buNone/>
              <a:defRPr b="1"/>
            </a:lvl2pPr>
            <a:lvl3pPr marL="640048" indent="0">
              <a:buNone/>
              <a:defRPr b="1"/>
            </a:lvl3pPr>
            <a:lvl4pPr marL="918565" indent="0">
              <a:buNone/>
              <a:defRPr b="1"/>
            </a:lvl4pPr>
            <a:lvl5pPr marL="1229693" indent="0">
              <a:buNone/>
              <a:defRPr b="1"/>
            </a:lvl5pPr>
          </a:lstStyle>
          <a:p>
            <a:pPr lvl="0"/>
            <a:r>
              <a:rPr lang="en-US" dirty="0"/>
              <a:t>Feb 20,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257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k a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C95309D-EC14-A44F-8B4A-68148C39C6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"/>
            <a:ext cx="12192000" cy="57499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A99FE-6D5C-5C4F-A5C5-45760A910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r="12173" b="7680"/>
          <a:stretch/>
        </p:blipFill>
        <p:spPr>
          <a:xfrm>
            <a:off x="5660223" y="6"/>
            <a:ext cx="6531780" cy="5749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EB694-A900-D543-A382-DB7890763F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4835" y="6078045"/>
            <a:ext cx="1568972" cy="46178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5" y="48544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A4D4B4-856F-E24A-9945-537B7062F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198" y="6068798"/>
            <a:ext cx="2658535" cy="4619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320024" indent="0">
              <a:buNone/>
              <a:defRPr b="1"/>
            </a:lvl2pPr>
            <a:lvl3pPr marL="640048" indent="0">
              <a:buNone/>
              <a:defRPr b="1"/>
            </a:lvl3pPr>
            <a:lvl4pPr marL="918565" indent="0">
              <a:buNone/>
              <a:defRPr b="1"/>
            </a:lvl4pPr>
            <a:lvl5pPr marL="1229693" indent="0">
              <a:buNone/>
              <a:defRPr b="1"/>
            </a:lvl5pPr>
          </a:lstStyle>
          <a:p>
            <a:pPr lvl="0"/>
            <a:r>
              <a:rPr lang="en-US" dirty="0"/>
              <a:t>Enterprise Brand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42CF330-137D-8B44-B571-15E4997279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731" y="6068798"/>
            <a:ext cx="3328116" cy="461962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 marL="320024" indent="0">
              <a:buNone/>
              <a:defRPr b="1"/>
            </a:lvl2pPr>
            <a:lvl3pPr marL="640048" indent="0">
              <a:buNone/>
              <a:defRPr b="1"/>
            </a:lvl3pPr>
            <a:lvl4pPr marL="918565" indent="0">
              <a:buNone/>
              <a:defRPr b="1"/>
            </a:lvl4pPr>
            <a:lvl5pPr marL="1229693" indent="0">
              <a:buNone/>
              <a:defRPr b="1"/>
            </a:lvl5pPr>
          </a:lstStyle>
          <a:p>
            <a:pPr lvl="0"/>
            <a:r>
              <a:rPr lang="en-US" dirty="0"/>
              <a:t>Feb 20,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162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per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68" y="3469218"/>
            <a:ext cx="6786033" cy="338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 bwMode="auto">
          <a:xfrm>
            <a:off x="872067" y="5755217"/>
            <a:ext cx="159370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b="1" dirty="0">
                <a:solidFill>
                  <a:srgbClr val="DC5034"/>
                </a:solidFill>
              </a:rPr>
              <a:t>Systems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1"/>
            <a:ext cx="279611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10363200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10363200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700237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8B2BD8BC-6C1C-BE40-936D-6F3F03D3D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715" r="14142" b="2575"/>
          <a:stretch/>
        </p:blipFill>
        <p:spPr>
          <a:xfrm>
            <a:off x="4562797" y="0"/>
            <a:ext cx="7629207" cy="685800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609CC82-E6A7-C045-9288-838A39357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198" y="6068798"/>
            <a:ext cx="2658535" cy="46196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20024" indent="0">
              <a:buNone/>
              <a:defRPr b="1"/>
            </a:lvl2pPr>
            <a:lvl3pPr marL="640048" indent="0">
              <a:buNone/>
              <a:defRPr b="1"/>
            </a:lvl3pPr>
            <a:lvl4pPr marL="918565" indent="0">
              <a:buNone/>
              <a:defRPr b="1"/>
            </a:lvl4pPr>
            <a:lvl5pPr marL="1229693" indent="0">
              <a:buNone/>
              <a:defRPr b="1"/>
            </a:lvl5pPr>
          </a:lstStyle>
          <a:p>
            <a:pPr lvl="0"/>
            <a:r>
              <a:rPr lang="en-US" dirty="0"/>
              <a:t>Enterprise Brand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01F25E4-9C6D-F845-91D4-1CC983776A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731" y="6068798"/>
            <a:ext cx="3328116" cy="4619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320024" indent="0">
              <a:buNone/>
              <a:defRPr b="1"/>
            </a:lvl2pPr>
            <a:lvl3pPr marL="640048" indent="0">
              <a:buNone/>
              <a:defRPr b="1"/>
            </a:lvl3pPr>
            <a:lvl4pPr marL="918565" indent="0">
              <a:buNone/>
              <a:defRPr b="1"/>
            </a:lvl4pPr>
            <a:lvl5pPr marL="1229693" indent="0">
              <a:buNone/>
              <a:defRPr b="1"/>
            </a:lvl5pPr>
          </a:lstStyle>
          <a:p>
            <a:pPr lvl="0"/>
            <a:r>
              <a:rPr lang="en-US" dirty="0"/>
              <a:t>Feb 20, 2020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77AFDAD-F529-A548-9A04-238732DC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98" y="2989019"/>
            <a:ext cx="5564705" cy="115299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5400"/>
            </a:lvl1pPr>
          </a:lstStyle>
          <a:p>
            <a:pPr lvl="0" defTabSz="914354" latinLnBrk="0">
              <a:lnSpc>
                <a:spcPct val="80000"/>
              </a:lnSpc>
            </a:pPr>
            <a:r>
              <a:rPr lang="en-US" dirty="0"/>
              <a:t>Presentation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344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C2AEE-3BFA-FF49-982D-2AF26E0EC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97" y="2994188"/>
            <a:ext cx="5881467" cy="1142655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 defTabSz="914354" latinLnBrk="0">
              <a:lnSpc>
                <a:spcPct val="80000"/>
              </a:lnSpc>
            </a:pPr>
            <a:r>
              <a:rPr lang="en-US" dirty="0"/>
              <a:t>Presentation Title</a:t>
            </a: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8B2BD8BC-6C1C-BE40-936D-6F3F03D3D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9715" r="14142" b="2575"/>
          <a:stretch/>
        </p:blipFill>
        <p:spPr>
          <a:xfrm>
            <a:off x="4562797" y="0"/>
            <a:ext cx="7629207" cy="685800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609CC82-E6A7-C045-9288-838A39357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198" y="6068798"/>
            <a:ext cx="2658535" cy="46196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320024" indent="0">
              <a:buNone/>
              <a:defRPr b="1"/>
            </a:lvl2pPr>
            <a:lvl3pPr marL="640048" indent="0">
              <a:buNone/>
              <a:defRPr b="1"/>
            </a:lvl3pPr>
            <a:lvl4pPr marL="918565" indent="0">
              <a:buNone/>
              <a:defRPr b="1"/>
            </a:lvl4pPr>
            <a:lvl5pPr marL="1229693" indent="0">
              <a:buNone/>
              <a:defRPr b="1"/>
            </a:lvl5pPr>
          </a:lstStyle>
          <a:p>
            <a:pPr lvl="0"/>
            <a:r>
              <a:rPr lang="en-US" dirty="0"/>
              <a:t>Enterprise Brand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01F25E4-9C6D-F845-91D4-1CC983776A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731" y="6068798"/>
            <a:ext cx="3328116" cy="4619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20024" indent="0">
              <a:buNone/>
              <a:defRPr b="1"/>
            </a:lvl2pPr>
            <a:lvl3pPr marL="640048" indent="0">
              <a:buNone/>
              <a:defRPr b="1"/>
            </a:lvl3pPr>
            <a:lvl4pPr marL="918565" indent="0">
              <a:buNone/>
              <a:defRPr b="1"/>
            </a:lvl4pPr>
            <a:lvl5pPr marL="1229693" indent="0">
              <a:buNone/>
              <a:defRPr b="1"/>
            </a:lvl5pPr>
          </a:lstStyle>
          <a:p>
            <a:pPr lvl="0"/>
            <a:r>
              <a:rPr lang="en-US" dirty="0"/>
              <a:t>Feb 20,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A45130-EF52-2B4F-BF67-80A4611BD9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100000"/>
          </a:blip>
          <a:stretch>
            <a:fillRect/>
          </a:stretch>
        </p:blipFill>
        <p:spPr>
          <a:xfrm>
            <a:off x="10614333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7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building, bicycle&#10;&#10;Description automatically generated">
            <a:extLst>
              <a:ext uri="{FF2B5EF4-FFF2-40B4-BE49-F238E27FC236}">
                <a16:creationId xmlns:a16="http://schemas.microsoft.com/office/drawing/2014/main" id="{CE31E41F-B1C0-2A49-ABE6-40D969ECE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3503" y="0"/>
            <a:ext cx="5778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D8A92-35EE-B840-83EB-1CED4F731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803471"/>
            <a:ext cx="5400040" cy="685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3000" b="0">
                <a:solidFill>
                  <a:srgbClr val="6400FF"/>
                </a:solidFill>
                <a:ea typeface="Verdana" panose="020B0604030504040204" pitchFamily="34" charset="0"/>
              </a:defRPr>
            </a:lvl1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Agenda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352E8D3E-0AEC-584A-A6E2-C107C38D8DE8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206375" y="2871794"/>
            <a:ext cx="5422900" cy="2790825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Agenda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2BC75E-4491-E448-A2E3-79958F32B5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4333" y="6199340"/>
            <a:ext cx="1241027" cy="356616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46E8238A-D292-674E-A456-E20BE92884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</p:spTree>
    <p:extLst>
      <p:ext uri="{BB962C8B-B14F-4D97-AF65-F5344CB8AC3E}">
        <p14:creationId xmlns:p14="http://schemas.microsoft.com/office/powerpoint/2010/main" val="2950578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ick a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CE07C4-7AA6-8C46-8304-6F7B9FC9C6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2229" y="0"/>
            <a:ext cx="5779771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754D9-3356-A74B-AFE3-4FED3CBFF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803471"/>
            <a:ext cx="5400040" cy="685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3000" b="0">
                <a:solidFill>
                  <a:srgbClr val="6400FF"/>
                </a:solidFill>
                <a:ea typeface="Verdana" panose="020B0604030504040204" pitchFamily="34" charset="0"/>
              </a:defRPr>
            </a:lvl1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Agenda Title</a:t>
            </a:r>
          </a:p>
        </p:txBody>
      </p:sp>
      <p:sp>
        <p:nvSpPr>
          <p:cNvPr id="12" name="Table Placeholder 8">
            <a:extLst>
              <a:ext uri="{FF2B5EF4-FFF2-40B4-BE49-F238E27FC236}">
                <a16:creationId xmlns:a16="http://schemas.microsoft.com/office/drawing/2014/main" id="{14BE89A0-F26C-0E4A-812D-CED5FF22B87E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206375" y="2871794"/>
            <a:ext cx="5422900" cy="2790825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Agenda Table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E94B9E-604E-3C4F-8011-099A74015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</p:spTree>
    <p:extLst>
      <p:ext uri="{BB962C8B-B14F-4D97-AF65-F5344CB8AC3E}">
        <p14:creationId xmlns:p14="http://schemas.microsoft.com/office/powerpoint/2010/main" val="3598003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CEB694-A900-D543-A382-DB7890763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4835" y="6078045"/>
            <a:ext cx="1568972" cy="46178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1004F-4839-7A43-BDFD-52D5AF2F5A64}"/>
              </a:ext>
            </a:extLst>
          </p:cNvPr>
          <p:cNvSpPr/>
          <p:nvPr userDrawn="1"/>
        </p:nvSpPr>
        <p:spPr>
          <a:xfrm>
            <a:off x="0" y="5815584"/>
            <a:ext cx="3339101" cy="137160"/>
          </a:xfrm>
          <a:prstGeom prst="rect">
            <a:avLst/>
          </a:prstGeom>
          <a:solidFill>
            <a:srgbClr val="5B1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BCB6FC-27C0-B744-A5FC-BB91C5A8F0D7}"/>
              </a:ext>
            </a:extLst>
          </p:cNvPr>
          <p:cNvSpPr/>
          <p:nvPr userDrawn="1"/>
        </p:nvSpPr>
        <p:spPr>
          <a:xfrm>
            <a:off x="3386669" y="5815584"/>
            <a:ext cx="8805335" cy="137160"/>
          </a:xfrm>
          <a:prstGeom prst="rect">
            <a:avLst/>
          </a:prstGeom>
          <a:solidFill>
            <a:srgbClr val="5B1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971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rug&#10;&#10;Description automatically generated">
            <a:extLst>
              <a:ext uri="{FF2B5EF4-FFF2-40B4-BE49-F238E27FC236}">
                <a16:creationId xmlns:a16="http://schemas.microsoft.com/office/drawing/2014/main" id="{97380EBE-9BF3-6E44-A30D-86ACBDFBD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250EBF-7D30-F944-98AA-BD5F6C36DD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0614333" y="6199340"/>
            <a:ext cx="1203579" cy="3566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346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splay in a building&#10;&#10;Description automatically generated">
            <a:extLst>
              <a:ext uri="{FF2B5EF4-FFF2-40B4-BE49-F238E27FC236}">
                <a16:creationId xmlns:a16="http://schemas.microsoft.com/office/drawing/2014/main" id="{B94527A9-C80B-404C-BB71-D0C97AE5E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250EBF-7D30-F944-98AA-BD5F6C36DD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0614333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1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s in a blue sky&#10;&#10;Description automatically generated">
            <a:extLst>
              <a:ext uri="{FF2B5EF4-FFF2-40B4-BE49-F238E27FC236}">
                <a16:creationId xmlns:a16="http://schemas.microsoft.com/office/drawing/2014/main" id="{21488E0B-86A9-DF42-B1AF-F67A0C611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C6A44-8F4A-F348-89F7-BC7975D49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29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0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ngine, sitting, table, large&#10;&#10;Description automatically generated">
            <a:extLst>
              <a:ext uri="{FF2B5EF4-FFF2-40B4-BE49-F238E27FC236}">
                <a16:creationId xmlns:a16="http://schemas.microsoft.com/office/drawing/2014/main" id="{20F61EA8-8F7D-814C-9C44-681DF90E3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45796-11C1-0C4E-A0CD-6EB84F7831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3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71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white building&#10;&#10;Description automatically generated">
            <a:extLst>
              <a:ext uri="{FF2B5EF4-FFF2-40B4-BE49-F238E27FC236}">
                <a16:creationId xmlns:a16="http://schemas.microsoft.com/office/drawing/2014/main" id="{EA054DB4-96DC-5248-B432-6C45C67E94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45796-11C1-0C4E-A0CD-6EB84F7831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3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09" y="316457"/>
            <a:ext cx="7721600" cy="609600"/>
          </a:xfrm>
        </p:spPr>
        <p:txBody>
          <a:bodyPr/>
          <a:lstStyle>
            <a:lvl1pPr>
              <a:defRPr>
                <a:solidFill>
                  <a:srgbClr val="5455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8411"/>
            <a:ext cx="10363200" cy="4658989"/>
          </a:xfrm>
        </p:spPr>
        <p:txBody>
          <a:bodyPr/>
          <a:lstStyle>
            <a:lvl1pPr>
              <a:defRPr>
                <a:solidFill>
                  <a:srgbClr val="545553"/>
                </a:solidFill>
              </a:defRPr>
            </a:lvl1pPr>
            <a:lvl2pPr>
              <a:defRPr>
                <a:solidFill>
                  <a:srgbClr val="545553"/>
                </a:solidFill>
              </a:defRPr>
            </a:lvl2pPr>
            <a:lvl3pPr>
              <a:defRPr>
                <a:solidFill>
                  <a:srgbClr val="545553"/>
                </a:solidFill>
              </a:defRPr>
            </a:lvl3pPr>
            <a:lvl4pPr>
              <a:defRPr>
                <a:solidFill>
                  <a:srgbClr val="545553"/>
                </a:solidFill>
              </a:defRPr>
            </a:lvl4pPr>
            <a:lvl5pPr>
              <a:defRPr>
                <a:solidFill>
                  <a:srgbClr val="5455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235200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grass, green, man&#10;&#10;Description automatically generated">
            <a:extLst>
              <a:ext uri="{FF2B5EF4-FFF2-40B4-BE49-F238E27FC236}">
                <a16:creationId xmlns:a16="http://schemas.microsoft.com/office/drawing/2014/main" id="{4DAA9559-B207-454C-9093-66512DF4D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45796-11C1-0C4E-A0CD-6EB84F7831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3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75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looking, man, table&#10;&#10;Description automatically generated">
            <a:extLst>
              <a:ext uri="{FF2B5EF4-FFF2-40B4-BE49-F238E27FC236}">
                <a16:creationId xmlns:a16="http://schemas.microsoft.com/office/drawing/2014/main" id="{6AAA50B9-CE58-1A49-815D-02DE45B68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45796-11C1-0C4E-A0CD-6EB84F7831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3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04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sunglasses&#10;&#10;Description automatically generated">
            <a:extLst>
              <a:ext uri="{FF2B5EF4-FFF2-40B4-BE49-F238E27FC236}">
                <a16:creationId xmlns:a16="http://schemas.microsoft.com/office/drawing/2014/main" id="{D2BC646F-2CB1-0D4C-ACCA-70AF2D8008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E43EC-40F7-BC48-BE28-FA9300C8B5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3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3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indoor, table, cake&#10;&#10;Description automatically generated">
            <a:extLst>
              <a:ext uri="{FF2B5EF4-FFF2-40B4-BE49-F238E27FC236}">
                <a16:creationId xmlns:a16="http://schemas.microsoft.com/office/drawing/2014/main" id="{7E980D8F-692F-8040-AB66-8829E7572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1683E6-47BF-3B4D-8C00-3C14A9AA80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29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73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table, items, filled&#10;&#10;Description automatically generated">
            <a:extLst>
              <a:ext uri="{FF2B5EF4-FFF2-40B4-BE49-F238E27FC236}">
                <a16:creationId xmlns:a16="http://schemas.microsoft.com/office/drawing/2014/main" id="{4FF61041-4DE6-EF4D-9433-DC03BB14A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4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B1717-DDE7-1C47-B570-0BAC2CF12A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3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0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E34DC6-C431-E84E-B229-03DC6D3C4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6096001" cy="685800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647A5B-E379-9544-87C7-9E5080161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329" y="6199340"/>
            <a:ext cx="1203579" cy="356616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3693E39-5D14-5A48-AFEE-8A8B7C9DE4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80637" y="1684400"/>
            <a:ext cx="4276575" cy="3489198"/>
          </a:xfrm>
        </p:spPr>
        <p:txBody>
          <a:bodyPr lIns="914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300"/>
            </a:lvl1pPr>
            <a:lvl2pPr marL="320024" indent="0">
              <a:buNone/>
              <a:defRPr sz="1200"/>
            </a:lvl2pPr>
            <a:lvl3pPr marL="640048" indent="0">
              <a:buNone/>
              <a:defRPr sz="1200"/>
            </a:lvl3pPr>
            <a:lvl4pPr marL="918565" indent="0">
              <a:buNone/>
              <a:defRPr sz="1200"/>
            </a:lvl4pPr>
            <a:lvl5pPr marL="1229693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51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pick a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E34DC6-C431-E84E-B229-03DC6D3C4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" y="-1"/>
            <a:ext cx="6000743" cy="5421417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FB9665C-9E14-A441-A3FF-050BA7FD3D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9348" y="-1"/>
            <a:ext cx="5962657" cy="5421417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3" y="228600"/>
            <a:ext cx="6853239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49A9AA-0E11-C84B-A6E4-6DCE53E615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" y="5491769"/>
            <a:ext cx="6000743" cy="1064193"/>
          </a:xfrm>
        </p:spPr>
        <p:txBody>
          <a:bodyPr lIns="2286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320024" indent="0">
              <a:buNone/>
              <a:defRPr sz="1200"/>
            </a:lvl2pPr>
            <a:lvl3pPr marL="640048" indent="0">
              <a:buNone/>
              <a:defRPr sz="1200"/>
            </a:lvl3pPr>
            <a:lvl4pPr marL="918565" indent="0">
              <a:buNone/>
              <a:defRPr sz="1200"/>
            </a:lvl4pPr>
            <a:lvl5pPr marL="1229693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647A5B-E379-9544-87C7-9E5080161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329" y="6199340"/>
            <a:ext cx="1203579" cy="356616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6333CF2-4D31-EF4F-86AB-07F8D5D9C4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9348" y="5491768"/>
            <a:ext cx="5962657" cy="1064193"/>
          </a:xfrm>
        </p:spPr>
        <p:txBody>
          <a:bodyPr lIns="2286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320024" indent="0">
              <a:buNone/>
              <a:defRPr sz="1200"/>
            </a:lvl2pPr>
            <a:lvl3pPr marL="640048" indent="0">
              <a:buNone/>
              <a:defRPr sz="1200"/>
            </a:lvl3pPr>
            <a:lvl4pPr marL="918565" indent="0">
              <a:buNone/>
              <a:defRPr sz="1200"/>
            </a:lvl4pPr>
            <a:lvl5pPr marL="1229693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70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A788C39-3562-4945-BD31-341D29701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225643"/>
            <a:ext cx="5400675" cy="2476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200" smtClean="0">
                <a:latin typeface="+mj-lt"/>
                <a:ea typeface="+mj-ea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9572C-2E2B-434D-9869-5A7E38E697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8601" y="2198842"/>
            <a:ext cx="11402651" cy="3881438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320024" indent="0">
              <a:buNone/>
              <a:defRPr/>
            </a:lvl2pPr>
            <a:lvl3pPr marL="640048" indent="0">
              <a:buNone/>
              <a:defRPr/>
            </a:lvl3pPr>
            <a:lvl4pPr marL="918565" indent="0">
              <a:buNone/>
              <a:defRPr/>
            </a:lvl4pPr>
            <a:lvl5pPr marL="1229693" indent="0">
              <a:buNone/>
              <a:defRPr/>
            </a:lvl5pPr>
          </a:lstStyle>
          <a:p>
            <a:pPr lvl="0"/>
            <a:r>
              <a:rPr lang="en-US" dirty="0"/>
              <a:t>Click to add TABLE, GRAPH, or CHART,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68250-6C27-CE44-A44C-DB80B84A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62145"/>
            <a:ext cx="10515600" cy="1161579"/>
          </a:xfrm>
        </p:spPr>
        <p:txBody>
          <a:bodyPr anchor="b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572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A788C39-3562-4945-BD31-341D29701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225643"/>
            <a:ext cx="5400675" cy="2476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200" smtClean="0">
                <a:latin typeface="+mj-lt"/>
                <a:ea typeface="+mj-ea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9572C-2E2B-434D-9869-5A7E38E697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8601" y="2198842"/>
            <a:ext cx="11402651" cy="3881438"/>
          </a:xfrm>
        </p:spPr>
        <p:txBody>
          <a:bodyPr lIns="0"/>
          <a:lstStyle>
            <a:lvl1pPr marL="342882" indent="-34288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1pPr>
            <a:lvl2pPr marL="320024" indent="0">
              <a:buNone/>
              <a:defRPr/>
            </a:lvl2pPr>
            <a:lvl3pPr marL="640048" indent="0">
              <a:buNone/>
              <a:defRPr/>
            </a:lvl3pPr>
            <a:lvl4pPr marL="918565" indent="0">
              <a:buNone/>
              <a:defRPr/>
            </a:lvl4pPr>
            <a:lvl5pPr marL="1229693" indent="0">
              <a:buNone/>
              <a:defRPr/>
            </a:lvl5pPr>
          </a:lstStyle>
          <a:p>
            <a:pPr lvl="0"/>
            <a:r>
              <a:rPr lang="en-US" dirty="0"/>
              <a:t>Click to add TABLE, GRAPH, or CHART,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68250-6C27-CE44-A44C-DB80B84A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62145"/>
            <a:ext cx="10515600" cy="1161579"/>
          </a:xfrm>
        </p:spPr>
        <p:txBody>
          <a:bodyPr anchor="b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68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9" y="345946"/>
            <a:ext cx="9891989" cy="703368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1800" b="1" dirty="0">
                <a:solidFill>
                  <a:srgbClr val="3B3A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405121"/>
            <a:ext cx="10608733" cy="3940176"/>
          </a:xfrm>
        </p:spPr>
        <p:txBody>
          <a:bodyPr/>
          <a:lstStyle>
            <a:lvl1pPr>
              <a:defRPr sz="1425"/>
            </a:lvl1pPr>
            <a:lvl2pPr>
              <a:defRPr sz="1425"/>
            </a:lvl2pPr>
            <a:lvl3pPr>
              <a:defRPr sz="1425"/>
            </a:lvl3pPr>
            <a:lvl4pPr>
              <a:defRPr sz="1425"/>
            </a:lvl4pPr>
            <a:lvl5pPr>
              <a:defRPr sz="14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8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635453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3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50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DC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136785"/>
            <a:ext cx="9600000" cy="346249"/>
          </a:xfrm>
        </p:spPr>
        <p:txBody>
          <a:bodyPr rIns="0">
            <a:spAutoFit/>
          </a:bodyPr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200274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768250-6C27-CE44-A44C-DB80B84A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058400" cy="914400"/>
          </a:xfrm>
        </p:spPr>
        <p:txBody>
          <a:bodyPr anchor="ctr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23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93619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161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161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31464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875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272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875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272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04231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29" y="499347"/>
            <a:ext cx="7721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732192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image" Target="../media/image9.emf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52500"/>
            <a:ext cx="772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03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18" y="336551"/>
            <a:ext cx="1746249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69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673" r:id="rId13"/>
    <p:sldLayoutId id="2147483674" r:id="rId14"/>
    <p:sldLayoutId id="2147483736" r:id="rId15"/>
    <p:sldLayoutId id="2147483721" r:id="rId16"/>
    <p:sldLayoutId id="2147483737" r:id="rId17"/>
    <p:sldLayoutId id="2147483738" r:id="rId18"/>
  </p:sldLayoutIdLst>
  <p:transition spd="med">
    <p:fade thruBlk="1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555555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555555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555555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555555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555555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609585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6pPr>
      <a:lvl7pPr marL="121917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7pPr>
      <a:lvl8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8pPr>
      <a:lvl9pPr marL="2438339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SzPct val="110000"/>
        <a:buFont typeface="Arial" panose="020B0604020202020204" pitchFamily="34" charset="0"/>
        <a:buChar char="•"/>
        <a:defRPr sz="3200">
          <a:solidFill>
            <a:srgbClr val="555555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066773" indent="-457189" algn="l" rtl="0" eaLnBrk="0" fontAlgn="base" hangingPunct="0">
        <a:spcBef>
          <a:spcPct val="20000"/>
        </a:spcBef>
        <a:spcAft>
          <a:spcPct val="0"/>
        </a:spcAft>
        <a:buClr>
          <a:srgbClr val="555555"/>
        </a:buClr>
        <a:buFont typeface="Lucida Grande" charset="0"/>
        <a:buChar char="‑"/>
        <a:defRPr sz="2933">
          <a:solidFill>
            <a:srgbClr val="555555"/>
          </a:solidFill>
          <a:latin typeface="+mn-lt"/>
          <a:ea typeface="MS PGothic" panose="020B0600070205080204" pitchFamily="34" charset="-128"/>
        </a:defRPr>
      </a:lvl2pPr>
      <a:lvl3pPr marL="1600160" indent="-457189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Font typeface="Wingdings" panose="05000000000000000000" pitchFamily="2" charset="2"/>
        <a:buChar char="§"/>
        <a:defRPr sz="2667">
          <a:solidFill>
            <a:srgbClr val="555555"/>
          </a:solidFill>
          <a:latin typeface="+mn-lt"/>
          <a:ea typeface="MS PGothic" panose="020B0600070205080204" pitchFamily="34" charset="-128"/>
        </a:defRPr>
      </a:lvl3pPr>
      <a:lvl4pPr marL="1981150" indent="-380990" algn="l" rtl="0" eaLnBrk="0" fontAlgn="base" hangingPunct="0">
        <a:spcBef>
          <a:spcPct val="20000"/>
        </a:spcBef>
        <a:spcAft>
          <a:spcPct val="0"/>
        </a:spcAft>
        <a:buClr>
          <a:srgbClr val="555555"/>
        </a:buClr>
        <a:buFont typeface="Lucida Grande" charset="0"/>
        <a:buChar char="‑"/>
        <a:defRPr>
          <a:solidFill>
            <a:srgbClr val="555555"/>
          </a:solidFill>
          <a:latin typeface="+mn-lt"/>
          <a:ea typeface="MS PGothic" panose="020B0600070205080204" pitchFamily="34" charset="-128"/>
        </a:defRPr>
      </a:lvl4pPr>
      <a:lvl5pPr marL="2438339" indent="-380990" algn="l" rtl="0" eaLnBrk="0" fontAlgn="base" hangingPunct="0">
        <a:spcBef>
          <a:spcPct val="20000"/>
        </a:spcBef>
        <a:spcAft>
          <a:spcPct val="0"/>
        </a:spcAft>
        <a:buClr>
          <a:srgbClr val="555555"/>
        </a:buClr>
        <a:buFont typeface="Lucida Grande" charset="0"/>
        <a:buChar char="»"/>
        <a:defRPr>
          <a:solidFill>
            <a:srgbClr val="555555"/>
          </a:solidFill>
          <a:latin typeface="+mn-lt"/>
          <a:ea typeface="MS PGothic" panose="020B0600070205080204" pitchFamily="34" charset="-128"/>
        </a:defRPr>
      </a:lvl5pPr>
      <a:lvl6pPr marL="2971726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581310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4190895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4800480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lide_bg_v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1"/>
          <a:stretch>
            <a:fillRect/>
          </a:stretch>
        </p:blipFill>
        <p:spPr bwMode="auto">
          <a:xfrm>
            <a:off x="0" y="5562600"/>
            <a:ext cx="1219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9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838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>
                    <a:lumMod val="85000"/>
                  </a:prstClr>
                </a:solidFill>
              </a:rPr>
              <a:t>CONFIDENTIAL AND PROPRIETARY</a:t>
            </a:r>
          </a:p>
        </p:txBody>
      </p:sp>
      <p:grpSp>
        <p:nvGrpSpPr>
          <p:cNvPr id="3079" name="Group 42"/>
          <p:cNvGrpSpPr>
            <a:grpSpLocks noChangeAspect="1"/>
          </p:cNvGrpSpPr>
          <p:nvPr/>
        </p:nvGrpSpPr>
        <p:grpSpPr bwMode="auto">
          <a:xfrm>
            <a:off x="10763251" y="6543676"/>
            <a:ext cx="1231900" cy="231775"/>
            <a:chOff x="5090" y="4089"/>
            <a:chExt cx="582" cy="146"/>
          </a:xfrm>
        </p:grpSpPr>
        <p:sp>
          <p:nvSpPr>
            <p:cNvPr id="2057" name="AutoShape 41"/>
            <p:cNvSpPr>
              <a:spLocks noChangeAspect="1" noChangeArrowheads="1" noTextEdit="1"/>
            </p:cNvSpPr>
            <p:nvPr userDrawn="1"/>
          </p:nvSpPr>
          <p:spPr bwMode="auto">
            <a:xfrm>
              <a:off x="5093" y="4097"/>
              <a:ext cx="57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58" name="Freeform 43"/>
            <p:cNvSpPr>
              <a:spLocks/>
            </p:cNvSpPr>
            <p:nvPr userDrawn="1"/>
          </p:nvSpPr>
          <p:spPr bwMode="auto">
            <a:xfrm>
              <a:off x="5301" y="4160"/>
              <a:ext cx="18" cy="41"/>
            </a:xfrm>
            <a:custGeom>
              <a:avLst/>
              <a:gdLst>
                <a:gd name="T0" fmla="*/ 0 w 18"/>
                <a:gd name="T1" fmla="*/ 41 h 41"/>
                <a:gd name="T2" fmla="*/ 9 w 18"/>
                <a:gd name="T3" fmla="*/ 0 h 41"/>
                <a:gd name="T4" fmla="*/ 18 w 18"/>
                <a:gd name="T5" fmla="*/ 0 h 41"/>
                <a:gd name="T6" fmla="*/ 8 w 18"/>
                <a:gd name="T7" fmla="*/ 41 h 41"/>
                <a:gd name="T8" fmla="*/ 0 w 18"/>
                <a:gd name="T9" fmla="*/ 4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1">
                  <a:moveTo>
                    <a:pt x="0" y="41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59" name="Freeform 44"/>
            <p:cNvSpPr>
              <a:spLocks/>
            </p:cNvSpPr>
            <p:nvPr userDrawn="1"/>
          </p:nvSpPr>
          <p:spPr bwMode="auto">
            <a:xfrm>
              <a:off x="5316" y="4170"/>
              <a:ext cx="33" cy="31"/>
            </a:xfrm>
            <a:custGeom>
              <a:avLst/>
              <a:gdLst>
                <a:gd name="T0" fmla="*/ 0 w 72"/>
                <a:gd name="T1" fmla="*/ 0 h 68"/>
                <a:gd name="T2" fmla="*/ 0 w 72"/>
                <a:gd name="T3" fmla="*/ 0 h 68"/>
                <a:gd name="T4" fmla="*/ 0 w 72"/>
                <a:gd name="T5" fmla="*/ 0 h 68"/>
                <a:gd name="T6" fmla="*/ 0 w 72"/>
                <a:gd name="T7" fmla="*/ 0 h 68"/>
                <a:gd name="T8" fmla="*/ 0 w 72"/>
                <a:gd name="T9" fmla="*/ 0 h 68"/>
                <a:gd name="T10" fmla="*/ 0 w 72"/>
                <a:gd name="T11" fmla="*/ 0 h 68"/>
                <a:gd name="T12" fmla="*/ 0 w 72"/>
                <a:gd name="T13" fmla="*/ 0 h 68"/>
                <a:gd name="T14" fmla="*/ 0 w 72"/>
                <a:gd name="T15" fmla="*/ 0 h 68"/>
                <a:gd name="T16" fmla="*/ 0 w 72"/>
                <a:gd name="T17" fmla="*/ 0 h 68"/>
                <a:gd name="T18" fmla="*/ 0 w 72"/>
                <a:gd name="T19" fmla="*/ 0 h 68"/>
                <a:gd name="T20" fmla="*/ 0 w 72"/>
                <a:gd name="T21" fmla="*/ 0 h 68"/>
                <a:gd name="T22" fmla="*/ 0 w 72"/>
                <a:gd name="T23" fmla="*/ 0 h 68"/>
                <a:gd name="T24" fmla="*/ 0 w 72"/>
                <a:gd name="T25" fmla="*/ 0 h 68"/>
                <a:gd name="T26" fmla="*/ 0 w 72"/>
                <a:gd name="T27" fmla="*/ 0 h 68"/>
                <a:gd name="T28" fmla="*/ 0 w 72"/>
                <a:gd name="T29" fmla="*/ 0 h 68"/>
                <a:gd name="T30" fmla="*/ 0 w 72"/>
                <a:gd name="T31" fmla="*/ 0 h 68"/>
                <a:gd name="T32" fmla="*/ 0 w 72"/>
                <a:gd name="T33" fmla="*/ 0 h 68"/>
                <a:gd name="T34" fmla="*/ 0 w 72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68">
                  <a:moveTo>
                    <a:pt x="0" y="68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5" y="9"/>
                    <a:pt x="39" y="5"/>
                    <a:pt x="43" y="3"/>
                  </a:cubicBezTo>
                  <a:cubicBezTo>
                    <a:pt x="48" y="1"/>
                    <a:pt x="52" y="0"/>
                    <a:pt x="56" y="0"/>
                  </a:cubicBezTo>
                  <a:cubicBezTo>
                    <a:pt x="61" y="0"/>
                    <a:pt x="65" y="2"/>
                    <a:pt x="68" y="5"/>
                  </a:cubicBezTo>
                  <a:cubicBezTo>
                    <a:pt x="71" y="8"/>
                    <a:pt x="72" y="14"/>
                    <a:pt x="70" y="21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2"/>
                    <a:pt x="53" y="19"/>
                    <a:pt x="52" y="18"/>
                  </a:cubicBezTo>
                  <a:cubicBezTo>
                    <a:pt x="52" y="17"/>
                    <a:pt x="51" y="16"/>
                    <a:pt x="50" y="15"/>
                  </a:cubicBezTo>
                  <a:cubicBezTo>
                    <a:pt x="49" y="14"/>
                    <a:pt x="48" y="14"/>
                    <a:pt x="47" y="14"/>
                  </a:cubicBezTo>
                  <a:cubicBezTo>
                    <a:pt x="44" y="14"/>
                    <a:pt x="41" y="15"/>
                    <a:pt x="38" y="17"/>
                  </a:cubicBezTo>
                  <a:cubicBezTo>
                    <a:pt x="35" y="18"/>
                    <a:pt x="32" y="21"/>
                    <a:pt x="28" y="26"/>
                  </a:cubicBezTo>
                  <a:cubicBezTo>
                    <a:pt x="18" y="68"/>
                    <a:pt x="18" y="68"/>
                    <a:pt x="18" y="68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60" name="Freeform 45"/>
            <p:cNvSpPr>
              <a:spLocks noEditPoints="1"/>
            </p:cNvSpPr>
            <p:nvPr userDrawn="1"/>
          </p:nvSpPr>
          <p:spPr bwMode="auto">
            <a:xfrm>
              <a:off x="5348" y="4170"/>
              <a:ext cx="36" cy="42"/>
            </a:xfrm>
            <a:custGeom>
              <a:avLst/>
              <a:gdLst>
                <a:gd name="T0" fmla="*/ 0 w 78"/>
                <a:gd name="T1" fmla="*/ 0 h 93"/>
                <a:gd name="T2" fmla="*/ 0 w 78"/>
                <a:gd name="T3" fmla="*/ 0 h 93"/>
                <a:gd name="T4" fmla="*/ 0 w 78"/>
                <a:gd name="T5" fmla="*/ 0 h 93"/>
                <a:gd name="T6" fmla="*/ 0 w 78"/>
                <a:gd name="T7" fmla="*/ 0 h 93"/>
                <a:gd name="T8" fmla="*/ 0 w 78"/>
                <a:gd name="T9" fmla="*/ 0 h 93"/>
                <a:gd name="T10" fmla="*/ 0 w 78"/>
                <a:gd name="T11" fmla="*/ 0 h 93"/>
                <a:gd name="T12" fmla="*/ 0 w 78"/>
                <a:gd name="T13" fmla="*/ 0 h 93"/>
                <a:gd name="T14" fmla="*/ 0 w 78"/>
                <a:gd name="T15" fmla="*/ 0 h 93"/>
                <a:gd name="T16" fmla="*/ 0 w 78"/>
                <a:gd name="T17" fmla="*/ 0 h 93"/>
                <a:gd name="T18" fmla="*/ 0 w 78"/>
                <a:gd name="T19" fmla="*/ 0 h 93"/>
                <a:gd name="T20" fmla="*/ 0 w 78"/>
                <a:gd name="T21" fmla="*/ 0 h 93"/>
                <a:gd name="T22" fmla="*/ 0 w 78"/>
                <a:gd name="T23" fmla="*/ 0 h 93"/>
                <a:gd name="T24" fmla="*/ 0 w 78"/>
                <a:gd name="T25" fmla="*/ 0 h 93"/>
                <a:gd name="T26" fmla="*/ 0 w 78"/>
                <a:gd name="T27" fmla="*/ 0 h 93"/>
                <a:gd name="T28" fmla="*/ 0 w 78"/>
                <a:gd name="T29" fmla="*/ 0 h 93"/>
                <a:gd name="T30" fmla="*/ 0 w 78"/>
                <a:gd name="T31" fmla="*/ 0 h 93"/>
                <a:gd name="T32" fmla="*/ 0 w 78"/>
                <a:gd name="T33" fmla="*/ 0 h 93"/>
                <a:gd name="T34" fmla="*/ 0 w 78"/>
                <a:gd name="T35" fmla="*/ 0 h 93"/>
                <a:gd name="T36" fmla="*/ 0 w 78"/>
                <a:gd name="T37" fmla="*/ 0 h 93"/>
                <a:gd name="T38" fmla="*/ 0 w 78"/>
                <a:gd name="T39" fmla="*/ 0 h 93"/>
                <a:gd name="T40" fmla="*/ 0 w 78"/>
                <a:gd name="T41" fmla="*/ 0 h 93"/>
                <a:gd name="T42" fmla="*/ 0 w 78"/>
                <a:gd name="T43" fmla="*/ 0 h 93"/>
                <a:gd name="T44" fmla="*/ 0 w 78"/>
                <a:gd name="T45" fmla="*/ 0 h 93"/>
                <a:gd name="T46" fmla="*/ 0 w 78"/>
                <a:gd name="T47" fmla="*/ 0 h 93"/>
                <a:gd name="T48" fmla="*/ 0 w 78"/>
                <a:gd name="T49" fmla="*/ 0 h 93"/>
                <a:gd name="T50" fmla="*/ 0 w 78"/>
                <a:gd name="T51" fmla="*/ 0 h 93"/>
                <a:gd name="T52" fmla="*/ 0 w 78"/>
                <a:gd name="T53" fmla="*/ 0 h 93"/>
                <a:gd name="T54" fmla="*/ 0 w 78"/>
                <a:gd name="T55" fmla="*/ 0 h 93"/>
                <a:gd name="T56" fmla="*/ 0 w 78"/>
                <a:gd name="T57" fmla="*/ 0 h 93"/>
                <a:gd name="T58" fmla="*/ 0 w 78"/>
                <a:gd name="T59" fmla="*/ 0 h 93"/>
                <a:gd name="T60" fmla="*/ 0 w 78"/>
                <a:gd name="T61" fmla="*/ 0 h 93"/>
                <a:gd name="T62" fmla="*/ 0 w 78"/>
                <a:gd name="T63" fmla="*/ 0 h 93"/>
                <a:gd name="T64" fmla="*/ 0 w 78"/>
                <a:gd name="T65" fmla="*/ 0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3">
                  <a:moveTo>
                    <a:pt x="0" y="88"/>
                  </a:moveTo>
                  <a:cubicBezTo>
                    <a:pt x="4" y="75"/>
                    <a:pt x="4" y="75"/>
                    <a:pt x="4" y="75"/>
                  </a:cubicBezTo>
                  <a:cubicBezTo>
                    <a:pt x="10" y="79"/>
                    <a:pt x="17" y="80"/>
                    <a:pt x="24" y="80"/>
                  </a:cubicBezTo>
                  <a:cubicBezTo>
                    <a:pt x="30" y="80"/>
                    <a:pt x="35" y="79"/>
                    <a:pt x="39" y="77"/>
                  </a:cubicBezTo>
                  <a:cubicBezTo>
                    <a:pt x="42" y="74"/>
                    <a:pt x="45" y="69"/>
                    <a:pt x="46" y="63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5" y="58"/>
                    <a:pt x="42" y="61"/>
                    <a:pt x="38" y="64"/>
                  </a:cubicBezTo>
                  <a:cubicBezTo>
                    <a:pt x="33" y="67"/>
                    <a:pt x="29" y="68"/>
                    <a:pt x="24" y="68"/>
                  </a:cubicBezTo>
                  <a:cubicBezTo>
                    <a:pt x="18" y="68"/>
                    <a:pt x="14" y="67"/>
                    <a:pt x="11" y="64"/>
                  </a:cubicBezTo>
                  <a:cubicBezTo>
                    <a:pt x="8" y="61"/>
                    <a:pt x="5" y="58"/>
                    <a:pt x="5" y="52"/>
                  </a:cubicBezTo>
                  <a:cubicBezTo>
                    <a:pt x="4" y="47"/>
                    <a:pt x="4" y="41"/>
                    <a:pt x="5" y="35"/>
                  </a:cubicBezTo>
                  <a:cubicBezTo>
                    <a:pt x="7" y="25"/>
                    <a:pt x="12" y="17"/>
                    <a:pt x="18" y="10"/>
                  </a:cubicBezTo>
                  <a:cubicBezTo>
                    <a:pt x="25" y="3"/>
                    <a:pt x="32" y="0"/>
                    <a:pt x="41" y="0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1"/>
                    <a:pt x="51" y="2"/>
                    <a:pt x="53" y="3"/>
                  </a:cubicBezTo>
                  <a:cubicBezTo>
                    <a:pt x="54" y="4"/>
                    <a:pt x="56" y="6"/>
                    <a:pt x="58" y="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66"/>
                    <a:pt x="60" y="75"/>
                    <a:pt x="57" y="79"/>
                  </a:cubicBezTo>
                  <a:cubicBezTo>
                    <a:pt x="53" y="84"/>
                    <a:pt x="48" y="87"/>
                    <a:pt x="42" y="90"/>
                  </a:cubicBezTo>
                  <a:cubicBezTo>
                    <a:pt x="37" y="92"/>
                    <a:pt x="30" y="93"/>
                    <a:pt x="23" y="93"/>
                  </a:cubicBezTo>
                  <a:cubicBezTo>
                    <a:pt x="16" y="93"/>
                    <a:pt x="8" y="92"/>
                    <a:pt x="0" y="88"/>
                  </a:cubicBezTo>
                  <a:moveTo>
                    <a:pt x="51" y="43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4" y="16"/>
                    <a:pt x="52" y="14"/>
                    <a:pt x="50" y="13"/>
                  </a:cubicBezTo>
                  <a:cubicBezTo>
                    <a:pt x="48" y="12"/>
                    <a:pt x="46" y="11"/>
                    <a:pt x="44" y="11"/>
                  </a:cubicBezTo>
                  <a:cubicBezTo>
                    <a:pt x="40" y="11"/>
                    <a:pt x="36" y="13"/>
                    <a:pt x="32" y="17"/>
                  </a:cubicBezTo>
                  <a:cubicBezTo>
                    <a:pt x="29" y="21"/>
                    <a:pt x="26" y="27"/>
                    <a:pt x="25" y="34"/>
                  </a:cubicBezTo>
                  <a:cubicBezTo>
                    <a:pt x="23" y="40"/>
                    <a:pt x="23" y="45"/>
                    <a:pt x="25" y="48"/>
                  </a:cubicBezTo>
                  <a:cubicBezTo>
                    <a:pt x="26" y="52"/>
                    <a:pt x="29" y="54"/>
                    <a:pt x="33" y="54"/>
                  </a:cubicBezTo>
                  <a:cubicBezTo>
                    <a:pt x="35" y="54"/>
                    <a:pt x="38" y="53"/>
                    <a:pt x="41" y="51"/>
                  </a:cubicBezTo>
                  <a:cubicBezTo>
                    <a:pt x="44" y="49"/>
                    <a:pt x="47" y="47"/>
                    <a:pt x="51" y="4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61" name="Freeform 46"/>
            <p:cNvSpPr>
              <a:spLocks noEditPoints="1"/>
            </p:cNvSpPr>
            <p:nvPr userDrawn="1"/>
          </p:nvSpPr>
          <p:spPr bwMode="auto">
            <a:xfrm>
              <a:off x="5384" y="4170"/>
              <a:ext cx="29" cy="31"/>
            </a:xfrm>
            <a:custGeom>
              <a:avLst/>
              <a:gdLst>
                <a:gd name="T0" fmla="*/ 0 w 64"/>
                <a:gd name="T1" fmla="*/ 0 h 69"/>
                <a:gd name="T2" fmla="*/ 0 w 64"/>
                <a:gd name="T3" fmla="*/ 0 h 69"/>
                <a:gd name="T4" fmla="*/ 0 w 64"/>
                <a:gd name="T5" fmla="*/ 0 h 69"/>
                <a:gd name="T6" fmla="*/ 0 w 64"/>
                <a:gd name="T7" fmla="*/ 0 h 69"/>
                <a:gd name="T8" fmla="*/ 0 w 64"/>
                <a:gd name="T9" fmla="*/ 0 h 69"/>
                <a:gd name="T10" fmla="*/ 0 w 64"/>
                <a:gd name="T11" fmla="*/ 0 h 69"/>
                <a:gd name="T12" fmla="*/ 0 w 64"/>
                <a:gd name="T13" fmla="*/ 0 h 69"/>
                <a:gd name="T14" fmla="*/ 0 w 64"/>
                <a:gd name="T15" fmla="*/ 0 h 69"/>
                <a:gd name="T16" fmla="*/ 0 w 64"/>
                <a:gd name="T17" fmla="*/ 0 h 69"/>
                <a:gd name="T18" fmla="*/ 0 w 64"/>
                <a:gd name="T19" fmla="*/ 0 h 69"/>
                <a:gd name="T20" fmla="*/ 0 w 64"/>
                <a:gd name="T21" fmla="*/ 0 h 69"/>
                <a:gd name="T22" fmla="*/ 0 w 64"/>
                <a:gd name="T23" fmla="*/ 0 h 69"/>
                <a:gd name="T24" fmla="*/ 0 w 64"/>
                <a:gd name="T25" fmla="*/ 0 h 69"/>
                <a:gd name="T26" fmla="*/ 0 w 64"/>
                <a:gd name="T27" fmla="*/ 0 h 69"/>
                <a:gd name="T28" fmla="*/ 0 w 64"/>
                <a:gd name="T29" fmla="*/ 0 h 69"/>
                <a:gd name="T30" fmla="*/ 0 w 64"/>
                <a:gd name="T31" fmla="*/ 0 h 69"/>
                <a:gd name="T32" fmla="*/ 0 w 64"/>
                <a:gd name="T33" fmla="*/ 0 h 69"/>
                <a:gd name="T34" fmla="*/ 0 w 64"/>
                <a:gd name="T35" fmla="*/ 0 h 69"/>
                <a:gd name="T36" fmla="*/ 0 w 64"/>
                <a:gd name="T37" fmla="*/ 0 h 69"/>
                <a:gd name="T38" fmla="*/ 0 w 64"/>
                <a:gd name="T39" fmla="*/ 0 h 69"/>
                <a:gd name="T40" fmla="*/ 0 w 64"/>
                <a:gd name="T41" fmla="*/ 0 h 69"/>
                <a:gd name="T42" fmla="*/ 0 w 64"/>
                <a:gd name="T43" fmla="*/ 0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69">
                  <a:moveTo>
                    <a:pt x="55" y="66"/>
                  </a:moveTo>
                  <a:cubicBezTo>
                    <a:pt x="46" y="68"/>
                    <a:pt x="37" y="69"/>
                    <a:pt x="30" y="69"/>
                  </a:cubicBezTo>
                  <a:cubicBezTo>
                    <a:pt x="23" y="69"/>
                    <a:pt x="17" y="68"/>
                    <a:pt x="12" y="65"/>
                  </a:cubicBezTo>
                  <a:cubicBezTo>
                    <a:pt x="7" y="63"/>
                    <a:pt x="4" y="59"/>
                    <a:pt x="2" y="53"/>
                  </a:cubicBezTo>
                  <a:cubicBezTo>
                    <a:pt x="0" y="47"/>
                    <a:pt x="0" y="41"/>
                    <a:pt x="2" y="34"/>
                  </a:cubicBezTo>
                  <a:cubicBezTo>
                    <a:pt x="3" y="28"/>
                    <a:pt x="6" y="22"/>
                    <a:pt x="9" y="17"/>
                  </a:cubicBezTo>
                  <a:cubicBezTo>
                    <a:pt x="13" y="12"/>
                    <a:pt x="17" y="8"/>
                    <a:pt x="23" y="5"/>
                  </a:cubicBezTo>
                  <a:cubicBezTo>
                    <a:pt x="28" y="2"/>
                    <a:pt x="34" y="0"/>
                    <a:pt x="41" y="0"/>
                  </a:cubicBezTo>
                  <a:cubicBezTo>
                    <a:pt x="50" y="0"/>
                    <a:pt x="56" y="3"/>
                    <a:pt x="60" y="8"/>
                  </a:cubicBezTo>
                  <a:cubicBezTo>
                    <a:pt x="63" y="14"/>
                    <a:pt x="64" y="24"/>
                    <a:pt x="6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9" y="43"/>
                    <a:pt x="19" y="46"/>
                    <a:pt x="20" y="49"/>
                  </a:cubicBezTo>
                  <a:cubicBezTo>
                    <a:pt x="22" y="52"/>
                    <a:pt x="23" y="54"/>
                    <a:pt x="26" y="55"/>
                  </a:cubicBezTo>
                  <a:cubicBezTo>
                    <a:pt x="28" y="57"/>
                    <a:pt x="32" y="57"/>
                    <a:pt x="36" y="57"/>
                  </a:cubicBezTo>
                  <a:cubicBezTo>
                    <a:pt x="42" y="57"/>
                    <a:pt x="49" y="56"/>
                    <a:pt x="57" y="53"/>
                  </a:cubicBezTo>
                  <a:lnTo>
                    <a:pt x="55" y="66"/>
                  </a:lnTo>
                  <a:close/>
                  <a:moveTo>
                    <a:pt x="22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6" y="22"/>
                    <a:pt x="46" y="18"/>
                    <a:pt x="45" y="15"/>
                  </a:cubicBezTo>
                  <a:cubicBezTo>
                    <a:pt x="44" y="12"/>
                    <a:pt x="41" y="11"/>
                    <a:pt x="38" y="11"/>
                  </a:cubicBezTo>
                  <a:cubicBezTo>
                    <a:pt x="35" y="11"/>
                    <a:pt x="31" y="13"/>
                    <a:pt x="29" y="16"/>
                  </a:cubicBezTo>
                  <a:cubicBezTo>
                    <a:pt x="26" y="18"/>
                    <a:pt x="23" y="23"/>
                    <a:pt x="22" y="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62" name="Freeform 47"/>
            <p:cNvSpPr>
              <a:spLocks/>
            </p:cNvSpPr>
            <p:nvPr userDrawn="1"/>
          </p:nvSpPr>
          <p:spPr bwMode="auto">
            <a:xfrm>
              <a:off x="5413" y="4170"/>
              <a:ext cx="26" cy="31"/>
            </a:xfrm>
            <a:custGeom>
              <a:avLst/>
              <a:gdLst>
                <a:gd name="T0" fmla="*/ 0 w 57"/>
                <a:gd name="T1" fmla="*/ 0 h 68"/>
                <a:gd name="T2" fmla="*/ 0 w 57"/>
                <a:gd name="T3" fmla="*/ 0 h 68"/>
                <a:gd name="T4" fmla="*/ 0 w 57"/>
                <a:gd name="T5" fmla="*/ 0 h 68"/>
                <a:gd name="T6" fmla="*/ 0 w 57"/>
                <a:gd name="T7" fmla="*/ 0 h 68"/>
                <a:gd name="T8" fmla="*/ 0 w 57"/>
                <a:gd name="T9" fmla="*/ 0 h 68"/>
                <a:gd name="T10" fmla="*/ 0 w 57"/>
                <a:gd name="T11" fmla="*/ 0 h 68"/>
                <a:gd name="T12" fmla="*/ 0 w 57"/>
                <a:gd name="T13" fmla="*/ 0 h 68"/>
                <a:gd name="T14" fmla="*/ 0 w 57"/>
                <a:gd name="T15" fmla="*/ 0 h 68"/>
                <a:gd name="T16" fmla="*/ 0 w 57"/>
                <a:gd name="T17" fmla="*/ 0 h 68"/>
                <a:gd name="T18" fmla="*/ 0 w 57"/>
                <a:gd name="T19" fmla="*/ 0 h 68"/>
                <a:gd name="T20" fmla="*/ 0 w 57"/>
                <a:gd name="T21" fmla="*/ 0 h 68"/>
                <a:gd name="T22" fmla="*/ 0 w 57"/>
                <a:gd name="T23" fmla="*/ 0 h 68"/>
                <a:gd name="T24" fmla="*/ 0 w 57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" h="68">
                  <a:moveTo>
                    <a:pt x="0" y="68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3" y="10"/>
                    <a:pt x="37" y="6"/>
                    <a:pt x="41" y="4"/>
                  </a:cubicBezTo>
                  <a:cubicBezTo>
                    <a:pt x="45" y="1"/>
                    <a:pt x="50" y="0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2" y="15"/>
                    <a:pt x="49" y="15"/>
                    <a:pt x="47" y="15"/>
                  </a:cubicBezTo>
                  <a:cubicBezTo>
                    <a:pt x="44" y="15"/>
                    <a:pt x="40" y="16"/>
                    <a:pt x="37" y="18"/>
                  </a:cubicBezTo>
                  <a:cubicBezTo>
                    <a:pt x="34" y="19"/>
                    <a:pt x="30" y="22"/>
                    <a:pt x="27" y="26"/>
                  </a:cubicBezTo>
                  <a:cubicBezTo>
                    <a:pt x="18" y="68"/>
                    <a:pt x="18" y="68"/>
                    <a:pt x="18" y="68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63" name="Freeform 48"/>
            <p:cNvSpPr>
              <a:spLocks/>
            </p:cNvSpPr>
            <p:nvPr userDrawn="1"/>
          </p:nvSpPr>
          <p:spPr bwMode="auto">
            <a:xfrm>
              <a:off x="5434" y="4170"/>
              <a:ext cx="28" cy="31"/>
            </a:xfrm>
            <a:custGeom>
              <a:avLst/>
              <a:gdLst>
                <a:gd name="T0" fmla="*/ 0 w 61"/>
                <a:gd name="T1" fmla="*/ 0 h 69"/>
                <a:gd name="T2" fmla="*/ 0 w 61"/>
                <a:gd name="T3" fmla="*/ 0 h 69"/>
                <a:gd name="T4" fmla="*/ 0 w 61"/>
                <a:gd name="T5" fmla="*/ 0 h 69"/>
                <a:gd name="T6" fmla="*/ 0 w 61"/>
                <a:gd name="T7" fmla="*/ 0 h 69"/>
                <a:gd name="T8" fmla="*/ 0 w 61"/>
                <a:gd name="T9" fmla="*/ 0 h 69"/>
                <a:gd name="T10" fmla="*/ 0 w 61"/>
                <a:gd name="T11" fmla="*/ 0 h 69"/>
                <a:gd name="T12" fmla="*/ 0 w 61"/>
                <a:gd name="T13" fmla="*/ 0 h 69"/>
                <a:gd name="T14" fmla="*/ 0 w 61"/>
                <a:gd name="T15" fmla="*/ 0 h 69"/>
                <a:gd name="T16" fmla="*/ 0 w 61"/>
                <a:gd name="T17" fmla="*/ 0 h 69"/>
                <a:gd name="T18" fmla="*/ 0 w 61"/>
                <a:gd name="T19" fmla="*/ 0 h 69"/>
                <a:gd name="T20" fmla="*/ 0 w 61"/>
                <a:gd name="T21" fmla="*/ 0 h 69"/>
                <a:gd name="T22" fmla="*/ 0 w 61"/>
                <a:gd name="T23" fmla="*/ 0 h 69"/>
                <a:gd name="T24" fmla="*/ 0 w 61"/>
                <a:gd name="T25" fmla="*/ 0 h 69"/>
                <a:gd name="T26" fmla="*/ 0 w 61"/>
                <a:gd name="T27" fmla="*/ 0 h 69"/>
                <a:gd name="T28" fmla="*/ 0 w 61"/>
                <a:gd name="T29" fmla="*/ 0 h 69"/>
                <a:gd name="T30" fmla="*/ 0 w 61"/>
                <a:gd name="T31" fmla="*/ 0 h 69"/>
                <a:gd name="T32" fmla="*/ 0 w 61"/>
                <a:gd name="T33" fmla="*/ 0 h 69"/>
                <a:gd name="T34" fmla="*/ 0 w 61"/>
                <a:gd name="T35" fmla="*/ 0 h 69"/>
                <a:gd name="T36" fmla="*/ 0 w 61"/>
                <a:gd name="T37" fmla="*/ 0 h 69"/>
                <a:gd name="T38" fmla="*/ 0 w 61"/>
                <a:gd name="T39" fmla="*/ 0 h 69"/>
                <a:gd name="T40" fmla="*/ 0 w 61"/>
                <a:gd name="T41" fmla="*/ 0 h 69"/>
                <a:gd name="T42" fmla="*/ 0 w 61"/>
                <a:gd name="T43" fmla="*/ 0 h 69"/>
                <a:gd name="T44" fmla="*/ 0 w 61"/>
                <a:gd name="T45" fmla="*/ 0 h 69"/>
                <a:gd name="T46" fmla="*/ 0 w 61"/>
                <a:gd name="T47" fmla="*/ 0 h 69"/>
                <a:gd name="T48" fmla="*/ 0 w 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9">
                  <a:moveTo>
                    <a:pt x="0" y="66"/>
                  </a:moveTo>
                  <a:cubicBezTo>
                    <a:pt x="3" y="53"/>
                    <a:pt x="3" y="53"/>
                    <a:pt x="3" y="53"/>
                  </a:cubicBezTo>
                  <a:cubicBezTo>
                    <a:pt x="11" y="56"/>
                    <a:pt x="18" y="58"/>
                    <a:pt x="24" y="58"/>
                  </a:cubicBezTo>
                  <a:cubicBezTo>
                    <a:pt x="28" y="58"/>
                    <a:pt x="31" y="58"/>
                    <a:pt x="33" y="56"/>
                  </a:cubicBezTo>
                  <a:cubicBezTo>
                    <a:pt x="35" y="55"/>
                    <a:pt x="37" y="53"/>
                    <a:pt x="37" y="51"/>
                  </a:cubicBezTo>
                  <a:cubicBezTo>
                    <a:pt x="38" y="49"/>
                    <a:pt x="37" y="47"/>
                    <a:pt x="36" y="46"/>
                  </a:cubicBezTo>
                  <a:cubicBezTo>
                    <a:pt x="35" y="45"/>
                    <a:pt x="33" y="44"/>
                    <a:pt x="30" y="42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7"/>
                    <a:pt x="15" y="35"/>
                    <a:pt x="12" y="32"/>
                  </a:cubicBezTo>
                  <a:cubicBezTo>
                    <a:pt x="10" y="29"/>
                    <a:pt x="9" y="25"/>
                    <a:pt x="11" y="20"/>
                  </a:cubicBezTo>
                  <a:cubicBezTo>
                    <a:pt x="12" y="14"/>
                    <a:pt x="15" y="9"/>
                    <a:pt x="20" y="6"/>
                  </a:cubicBezTo>
                  <a:cubicBezTo>
                    <a:pt x="26" y="2"/>
                    <a:pt x="33" y="0"/>
                    <a:pt x="42" y="0"/>
                  </a:cubicBezTo>
                  <a:cubicBezTo>
                    <a:pt x="48" y="0"/>
                    <a:pt x="54" y="1"/>
                    <a:pt x="61" y="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2"/>
                    <a:pt x="46" y="11"/>
                    <a:pt x="41" y="11"/>
                  </a:cubicBezTo>
                  <a:cubicBezTo>
                    <a:pt x="37" y="11"/>
                    <a:pt x="35" y="12"/>
                    <a:pt x="32" y="13"/>
                  </a:cubicBezTo>
                  <a:cubicBezTo>
                    <a:pt x="30" y="14"/>
                    <a:pt x="29" y="16"/>
                    <a:pt x="29" y="18"/>
                  </a:cubicBezTo>
                  <a:cubicBezTo>
                    <a:pt x="28" y="20"/>
                    <a:pt x="29" y="21"/>
                    <a:pt x="30" y="22"/>
                  </a:cubicBezTo>
                  <a:cubicBezTo>
                    <a:pt x="30" y="23"/>
                    <a:pt x="32" y="25"/>
                    <a:pt x="35" y="26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8" y="31"/>
                    <a:pt x="53" y="34"/>
                    <a:pt x="55" y="37"/>
                  </a:cubicBezTo>
                  <a:cubicBezTo>
                    <a:pt x="57" y="40"/>
                    <a:pt x="57" y="44"/>
                    <a:pt x="56" y="48"/>
                  </a:cubicBezTo>
                  <a:cubicBezTo>
                    <a:pt x="55" y="54"/>
                    <a:pt x="51" y="59"/>
                    <a:pt x="46" y="63"/>
                  </a:cubicBezTo>
                  <a:cubicBezTo>
                    <a:pt x="40" y="67"/>
                    <a:pt x="32" y="69"/>
                    <a:pt x="23" y="69"/>
                  </a:cubicBezTo>
                  <a:cubicBezTo>
                    <a:pt x="15" y="69"/>
                    <a:pt x="8" y="68"/>
                    <a:pt x="0" y="6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64" name="Freeform 49"/>
            <p:cNvSpPr>
              <a:spLocks noEditPoints="1"/>
            </p:cNvSpPr>
            <p:nvPr userDrawn="1"/>
          </p:nvSpPr>
          <p:spPr bwMode="auto">
            <a:xfrm>
              <a:off x="5462" y="4170"/>
              <a:ext cx="33" cy="31"/>
            </a:xfrm>
            <a:custGeom>
              <a:avLst/>
              <a:gdLst>
                <a:gd name="T0" fmla="*/ 0 w 72"/>
                <a:gd name="T1" fmla="*/ 0 h 69"/>
                <a:gd name="T2" fmla="*/ 0 w 72"/>
                <a:gd name="T3" fmla="*/ 0 h 69"/>
                <a:gd name="T4" fmla="*/ 0 w 72"/>
                <a:gd name="T5" fmla="*/ 0 h 69"/>
                <a:gd name="T6" fmla="*/ 0 w 72"/>
                <a:gd name="T7" fmla="*/ 0 h 69"/>
                <a:gd name="T8" fmla="*/ 0 w 72"/>
                <a:gd name="T9" fmla="*/ 0 h 69"/>
                <a:gd name="T10" fmla="*/ 0 w 72"/>
                <a:gd name="T11" fmla="*/ 0 h 69"/>
                <a:gd name="T12" fmla="*/ 0 w 72"/>
                <a:gd name="T13" fmla="*/ 0 h 69"/>
                <a:gd name="T14" fmla="*/ 0 w 72"/>
                <a:gd name="T15" fmla="*/ 0 h 69"/>
                <a:gd name="T16" fmla="*/ 0 w 72"/>
                <a:gd name="T17" fmla="*/ 0 h 69"/>
                <a:gd name="T18" fmla="*/ 0 w 72"/>
                <a:gd name="T19" fmla="*/ 0 h 69"/>
                <a:gd name="T20" fmla="*/ 0 w 72"/>
                <a:gd name="T21" fmla="*/ 0 h 69"/>
                <a:gd name="T22" fmla="*/ 0 w 72"/>
                <a:gd name="T23" fmla="*/ 0 h 69"/>
                <a:gd name="T24" fmla="*/ 0 w 72"/>
                <a:gd name="T25" fmla="*/ 0 h 69"/>
                <a:gd name="T26" fmla="*/ 0 w 72"/>
                <a:gd name="T27" fmla="*/ 0 h 69"/>
                <a:gd name="T28" fmla="*/ 0 w 72"/>
                <a:gd name="T29" fmla="*/ 0 h 69"/>
                <a:gd name="T30" fmla="*/ 0 w 72"/>
                <a:gd name="T31" fmla="*/ 0 h 69"/>
                <a:gd name="T32" fmla="*/ 0 w 72"/>
                <a:gd name="T33" fmla="*/ 0 h 69"/>
                <a:gd name="T34" fmla="*/ 0 w 72"/>
                <a:gd name="T35" fmla="*/ 0 h 69"/>
                <a:gd name="T36" fmla="*/ 0 w 72"/>
                <a:gd name="T37" fmla="*/ 0 h 69"/>
                <a:gd name="T38" fmla="*/ 0 w 72"/>
                <a:gd name="T39" fmla="*/ 0 h 69"/>
                <a:gd name="T40" fmla="*/ 0 w 72"/>
                <a:gd name="T41" fmla="*/ 0 h 69"/>
                <a:gd name="T42" fmla="*/ 0 w 72"/>
                <a:gd name="T43" fmla="*/ 0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2" h="69">
                  <a:moveTo>
                    <a:pt x="28" y="69"/>
                  </a:moveTo>
                  <a:cubicBezTo>
                    <a:pt x="21" y="69"/>
                    <a:pt x="15" y="68"/>
                    <a:pt x="11" y="65"/>
                  </a:cubicBezTo>
                  <a:cubicBezTo>
                    <a:pt x="6" y="62"/>
                    <a:pt x="3" y="58"/>
                    <a:pt x="2" y="53"/>
                  </a:cubicBezTo>
                  <a:cubicBezTo>
                    <a:pt x="0" y="47"/>
                    <a:pt x="0" y="41"/>
                    <a:pt x="2" y="35"/>
                  </a:cubicBezTo>
                  <a:cubicBezTo>
                    <a:pt x="3" y="28"/>
                    <a:pt x="6" y="22"/>
                    <a:pt x="10" y="17"/>
                  </a:cubicBezTo>
                  <a:cubicBezTo>
                    <a:pt x="14" y="11"/>
                    <a:pt x="18" y="7"/>
                    <a:pt x="24" y="4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1" y="0"/>
                    <a:pt x="57" y="1"/>
                    <a:pt x="61" y="4"/>
                  </a:cubicBezTo>
                  <a:cubicBezTo>
                    <a:pt x="66" y="7"/>
                    <a:pt x="69" y="11"/>
                    <a:pt x="70" y="17"/>
                  </a:cubicBezTo>
                  <a:cubicBezTo>
                    <a:pt x="72" y="22"/>
                    <a:pt x="72" y="28"/>
                    <a:pt x="70" y="35"/>
                  </a:cubicBezTo>
                  <a:cubicBezTo>
                    <a:pt x="69" y="41"/>
                    <a:pt x="66" y="47"/>
                    <a:pt x="62" y="53"/>
                  </a:cubicBezTo>
                  <a:cubicBezTo>
                    <a:pt x="58" y="58"/>
                    <a:pt x="54" y="62"/>
                    <a:pt x="48" y="65"/>
                  </a:cubicBezTo>
                  <a:cubicBezTo>
                    <a:pt x="42" y="68"/>
                    <a:pt x="36" y="69"/>
                    <a:pt x="28" y="69"/>
                  </a:cubicBezTo>
                  <a:moveTo>
                    <a:pt x="31" y="58"/>
                  </a:moveTo>
                  <a:cubicBezTo>
                    <a:pt x="36" y="58"/>
                    <a:pt x="40" y="56"/>
                    <a:pt x="44" y="52"/>
                  </a:cubicBezTo>
                  <a:cubicBezTo>
                    <a:pt x="47" y="47"/>
                    <a:pt x="50" y="42"/>
                    <a:pt x="51" y="35"/>
                  </a:cubicBezTo>
                  <a:cubicBezTo>
                    <a:pt x="53" y="28"/>
                    <a:pt x="53" y="22"/>
                    <a:pt x="51" y="18"/>
                  </a:cubicBezTo>
                  <a:cubicBezTo>
                    <a:pt x="50" y="13"/>
                    <a:pt x="46" y="11"/>
                    <a:pt x="41" y="11"/>
                  </a:cubicBezTo>
                  <a:cubicBezTo>
                    <a:pt x="36" y="11"/>
                    <a:pt x="32" y="13"/>
                    <a:pt x="28" y="18"/>
                  </a:cubicBezTo>
                  <a:cubicBezTo>
                    <a:pt x="25" y="22"/>
                    <a:pt x="22" y="28"/>
                    <a:pt x="21" y="35"/>
                  </a:cubicBezTo>
                  <a:cubicBezTo>
                    <a:pt x="19" y="42"/>
                    <a:pt x="19" y="47"/>
                    <a:pt x="21" y="52"/>
                  </a:cubicBezTo>
                  <a:cubicBezTo>
                    <a:pt x="23" y="56"/>
                    <a:pt x="26" y="58"/>
                    <a:pt x="31" y="5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65" name="Freeform 50"/>
            <p:cNvSpPr>
              <a:spLocks/>
            </p:cNvSpPr>
            <p:nvPr userDrawn="1"/>
          </p:nvSpPr>
          <p:spPr bwMode="auto">
            <a:xfrm>
              <a:off x="5494" y="4157"/>
              <a:ext cx="18" cy="44"/>
            </a:xfrm>
            <a:custGeom>
              <a:avLst/>
              <a:gdLst>
                <a:gd name="T0" fmla="*/ 0 w 18"/>
                <a:gd name="T1" fmla="*/ 44 h 44"/>
                <a:gd name="T2" fmla="*/ 10 w 18"/>
                <a:gd name="T3" fmla="*/ 0 h 44"/>
                <a:gd name="T4" fmla="*/ 18 w 18"/>
                <a:gd name="T5" fmla="*/ 0 h 44"/>
                <a:gd name="T6" fmla="*/ 8 w 18"/>
                <a:gd name="T7" fmla="*/ 44 h 44"/>
                <a:gd name="T8" fmla="*/ 0 w 1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66" name="Freeform 51"/>
            <p:cNvSpPr>
              <a:spLocks/>
            </p:cNvSpPr>
            <p:nvPr userDrawn="1"/>
          </p:nvSpPr>
          <p:spPr bwMode="auto">
            <a:xfrm>
              <a:off x="5509" y="4157"/>
              <a:ext cx="18" cy="44"/>
            </a:xfrm>
            <a:custGeom>
              <a:avLst/>
              <a:gdLst>
                <a:gd name="T0" fmla="*/ 0 w 18"/>
                <a:gd name="T1" fmla="*/ 44 h 44"/>
                <a:gd name="T2" fmla="*/ 9 w 18"/>
                <a:gd name="T3" fmla="*/ 0 h 44"/>
                <a:gd name="T4" fmla="*/ 18 w 18"/>
                <a:gd name="T5" fmla="*/ 0 h 44"/>
                <a:gd name="T6" fmla="*/ 8 w 18"/>
                <a:gd name="T7" fmla="*/ 44 h 44"/>
                <a:gd name="T8" fmla="*/ 0 w 1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67" name="Freeform 52"/>
            <p:cNvSpPr>
              <a:spLocks noEditPoints="1"/>
            </p:cNvSpPr>
            <p:nvPr userDrawn="1"/>
          </p:nvSpPr>
          <p:spPr bwMode="auto">
            <a:xfrm>
              <a:off x="5537" y="4160"/>
              <a:ext cx="36" cy="41"/>
            </a:xfrm>
            <a:custGeom>
              <a:avLst/>
              <a:gdLst>
                <a:gd name="T0" fmla="*/ 0 w 77"/>
                <a:gd name="T1" fmla="*/ 0 h 90"/>
                <a:gd name="T2" fmla="*/ 0 w 77"/>
                <a:gd name="T3" fmla="*/ 0 h 90"/>
                <a:gd name="T4" fmla="*/ 0 w 77"/>
                <a:gd name="T5" fmla="*/ 0 h 90"/>
                <a:gd name="T6" fmla="*/ 0 w 77"/>
                <a:gd name="T7" fmla="*/ 0 h 90"/>
                <a:gd name="T8" fmla="*/ 0 w 77"/>
                <a:gd name="T9" fmla="*/ 0 h 90"/>
                <a:gd name="T10" fmla="*/ 0 w 77"/>
                <a:gd name="T11" fmla="*/ 0 h 90"/>
                <a:gd name="T12" fmla="*/ 0 w 77"/>
                <a:gd name="T13" fmla="*/ 0 h 90"/>
                <a:gd name="T14" fmla="*/ 0 w 77"/>
                <a:gd name="T15" fmla="*/ 0 h 90"/>
                <a:gd name="T16" fmla="*/ 0 w 77"/>
                <a:gd name="T17" fmla="*/ 0 h 90"/>
                <a:gd name="T18" fmla="*/ 0 w 77"/>
                <a:gd name="T19" fmla="*/ 0 h 90"/>
                <a:gd name="T20" fmla="*/ 0 w 77"/>
                <a:gd name="T21" fmla="*/ 0 h 90"/>
                <a:gd name="T22" fmla="*/ 0 w 77"/>
                <a:gd name="T23" fmla="*/ 0 h 90"/>
                <a:gd name="T24" fmla="*/ 0 w 77"/>
                <a:gd name="T25" fmla="*/ 0 h 90"/>
                <a:gd name="T26" fmla="*/ 0 w 77"/>
                <a:gd name="T27" fmla="*/ 0 h 90"/>
                <a:gd name="T28" fmla="*/ 0 w 77"/>
                <a:gd name="T29" fmla="*/ 0 h 90"/>
                <a:gd name="T30" fmla="*/ 0 w 77"/>
                <a:gd name="T31" fmla="*/ 0 h 90"/>
                <a:gd name="T32" fmla="*/ 0 w 77"/>
                <a:gd name="T33" fmla="*/ 0 h 90"/>
                <a:gd name="T34" fmla="*/ 0 w 77"/>
                <a:gd name="T35" fmla="*/ 0 h 90"/>
                <a:gd name="T36" fmla="*/ 0 w 77"/>
                <a:gd name="T37" fmla="*/ 0 h 90"/>
                <a:gd name="T38" fmla="*/ 0 w 77"/>
                <a:gd name="T39" fmla="*/ 0 h 90"/>
                <a:gd name="T40" fmla="*/ 0 w 77"/>
                <a:gd name="T41" fmla="*/ 0 h 90"/>
                <a:gd name="T42" fmla="*/ 0 w 77"/>
                <a:gd name="T43" fmla="*/ 0 h 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7" h="90">
                  <a:moveTo>
                    <a:pt x="0" y="9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6" y="1"/>
                    <a:pt x="69" y="3"/>
                  </a:cubicBezTo>
                  <a:cubicBezTo>
                    <a:pt x="72" y="5"/>
                    <a:pt x="74" y="7"/>
                    <a:pt x="76" y="11"/>
                  </a:cubicBezTo>
                  <a:cubicBezTo>
                    <a:pt x="77" y="14"/>
                    <a:pt x="77" y="18"/>
                    <a:pt x="76" y="23"/>
                  </a:cubicBezTo>
                  <a:cubicBezTo>
                    <a:pt x="75" y="28"/>
                    <a:pt x="72" y="33"/>
                    <a:pt x="68" y="37"/>
                  </a:cubicBezTo>
                  <a:cubicBezTo>
                    <a:pt x="64" y="42"/>
                    <a:pt x="59" y="46"/>
                    <a:pt x="53" y="48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8" y="90"/>
                    <a:pt x="18" y="90"/>
                    <a:pt x="18" y="90"/>
                  </a:cubicBezTo>
                  <a:lnTo>
                    <a:pt x="0" y="90"/>
                  </a:lnTo>
                  <a:close/>
                  <a:moveTo>
                    <a:pt x="29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41" y="41"/>
                    <a:pt x="46" y="39"/>
                    <a:pt x="50" y="36"/>
                  </a:cubicBezTo>
                  <a:cubicBezTo>
                    <a:pt x="54" y="33"/>
                    <a:pt x="56" y="29"/>
                    <a:pt x="57" y="25"/>
                  </a:cubicBezTo>
                  <a:cubicBezTo>
                    <a:pt x="58" y="21"/>
                    <a:pt x="57" y="18"/>
                    <a:pt x="55" y="16"/>
                  </a:cubicBezTo>
                  <a:cubicBezTo>
                    <a:pt x="53" y="14"/>
                    <a:pt x="49" y="13"/>
                    <a:pt x="41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68" name="Freeform 53"/>
            <p:cNvSpPr>
              <a:spLocks noEditPoints="1"/>
            </p:cNvSpPr>
            <p:nvPr userDrawn="1"/>
          </p:nvSpPr>
          <p:spPr bwMode="auto">
            <a:xfrm>
              <a:off x="5571" y="4170"/>
              <a:ext cx="29" cy="31"/>
            </a:xfrm>
            <a:custGeom>
              <a:avLst/>
              <a:gdLst>
                <a:gd name="T0" fmla="*/ 0 w 65"/>
                <a:gd name="T1" fmla="*/ 0 h 69"/>
                <a:gd name="T2" fmla="*/ 0 w 65"/>
                <a:gd name="T3" fmla="*/ 0 h 69"/>
                <a:gd name="T4" fmla="*/ 0 w 65"/>
                <a:gd name="T5" fmla="*/ 0 h 69"/>
                <a:gd name="T6" fmla="*/ 0 w 65"/>
                <a:gd name="T7" fmla="*/ 0 h 69"/>
                <a:gd name="T8" fmla="*/ 0 w 65"/>
                <a:gd name="T9" fmla="*/ 0 h 69"/>
                <a:gd name="T10" fmla="*/ 0 w 65"/>
                <a:gd name="T11" fmla="*/ 0 h 69"/>
                <a:gd name="T12" fmla="*/ 0 w 65"/>
                <a:gd name="T13" fmla="*/ 0 h 69"/>
                <a:gd name="T14" fmla="*/ 0 w 65"/>
                <a:gd name="T15" fmla="*/ 0 h 69"/>
                <a:gd name="T16" fmla="*/ 0 w 65"/>
                <a:gd name="T17" fmla="*/ 0 h 69"/>
                <a:gd name="T18" fmla="*/ 0 w 65"/>
                <a:gd name="T19" fmla="*/ 0 h 69"/>
                <a:gd name="T20" fmla="*/ 0 w 65"/>
                <a:gd name="T21" fmla="*/ 0 h 69"/>
                <a:gd name="T22" fmla="*/ 0 w 65"/>
                <a:gd name="T23" fmla="*/ 0 h 69"/>
                <a:gd name="T24" fmla="*/ 0 w 65"/>
                <a:gd name="T25" fmla="*/ 0 h 69"/>
                <a:gd name="T26" fmla="*/ 0 w 65"/>
                <a:gd name="T27" fmla="*/ 0 h 69"/>
                <a:gd name="T28" fmla="*/ 0 w 65"/>
                <a:gd name="T29" fmla="*/ 0 h 69"/>
                <a:gd name="T30" fmla="*/ 0 w 65"/>
                <a:gd name="T31" fmla="*/ 0 h 69"/>
                <a:gd name="T32" fmla="*/ 0 w 65"/>
                <a:gd name="T33" fmla="*/ 0 h 69"/>
                <a:gd name="T34" fmla="*/ 0 w 65"/>
                <a:gd name="T35" fmla="*/ 0 h 69"/>
                <a:gd name="T36" fmla="*/ 0 w 65"/>
                <a:gd name="T37" fmla="*/ 0 h 69"/>
                <a:gd name="T38" fmla="*/ 0 w 65"/>
                <a:gd name="T39" fmla="*/ 0 h 69"/>
                <a:gd name="T40" fmla="*/ 0 w 65"/>
                <a:gd name="T41" fmla="*/ 0 h 69"/>
                <a:gd name="T42" fmla="*/ 0 w 65"/>
                <a:gd name="T43" fmla="*/ 0 h 69"/>
                <a:gd name="T44" fmla="*/ 0 w 65"/>
                <a:gd name="T45" fmla="*/ 0 h 69"/>
                <a:gd name="T46" fmla="*/ 0 w 65"/>
                <a:gd name="T47" fmla="*/ 0 h 69"/>
                <a:gd name="T48" fmla="*/ 0 w 65"/>
                <a:gd name="T49" fmla="*/ 0 h 69"/>
                <a:gd name="T50" fmla="*/ 0 w 65"/>
                <a:gd name="T51" fmla="*/ 0 h 69"/>
                <a:gd name="T52" fmla="*/ 0 w 65"/>
                <a:gd name="T53" fmla="*/ 0 h 69"/>
                <a:gd name="T54" fmla="*/ 0 w 65"/>
                <a:gd name="T55" fmla="*/ 0 h 69"/>
                <a:gd name="T56" fmla="*/ 0 w 65"/>
                <a:gd name="T57" fmla="*/ 0 h 69"/>
                <a:gd name="T58" fmla="*/ 0 w 65"/>
                <a:gd name="T59" fmla="*/ 0 h 69"/>
                <a:gd name="T60" fmla="*/ 0 w 65"/>
                <a:gd name="T61" fmla="*/ 0 h 69"/>
                <a:gd name="T62" fmla="*/ 0 w 65"/>
                <a:gd name="T63" fmla="*/ 0 h 69"/>
                <a:gd name="T64" fmla="*/ 0 w 65"/>
                <a:gd name="T65" fmla="*/ 0 h 69"/>
                <a:gd name="T66" fmla="*/ 0 w 65"/>
                <a:gd name="T67" fmla="*/ 0 h 69"/>
                <a:gd name="T68" fmla="*/ 0 w 65"/>
                <a:gd name="T69" fmla="*/ 0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5" h="69">
                  <a:moveTo>
                    <a:pt x="38" y="61"/>
                  </a:moveTo>
                  <a:cubicBezTo>
                    <a:pt x="35" y="63"/>
                    <a:pt x="32" y="65"/>
                    <a:pt x="30" y="66"/>
                  </a:cubicBezTo>
                  <a:cubicBezTo>
                    <a:pt x="28" y="67"/>
                    <a:pt x="26" y="68"/>
                    <a:pt x="23" y="69"/>
                  </a:cubicBezTo>
                  <a:cubicBezTo>
                    <a:pt x="21" y="69"/>
                    <a:pt x="19" y="69"/>
                    <a:pt x="17" y="69"/>
                  </a:cubicBezTo>
                  <a:cubicBezTo>
                    <a:pt x="11" y="69"/>
                    <a:pt x="6" y="68"/>
                    <a:pt x="4" y="64"/>
                  </a:cubicBezTo>
                  <a:cubicBezTo>
                    <a:pt x="1" y="60"/>
                    <a:pt x="0" y="56"/>
                    <a:pt x="1" y="50"/>
                  </a:cubicBezTo>
                  <a:cubicBezTo>
                    <a:pt x="3" y="44"/>
                    <a:pt x="7" y="38"/>
                    <a:pt x="13" y="34"/>
                  </a:cubicBezTo>
                  <a:cubicBezTo>
                    <a:pt x="19" y="30"/>
                    <a:pt x="28" y="27"/>
                    <a:pt x="40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17"/>
                    <a:pt x="47" y="15"/>
                    <a:pt x="45" y="13"/>
                  </a:cubicBezTo>
                  <a:cubicBezTo>
                    <a:pt x="43" y="12"/>
                    <a:pt x="40" y="11"/>
                    <a:pt x="37" y="11"/>
                  </a:cubicBezTo>
                  <a:cubicBezTo>
                    <a:pt x="30" y="11"/>
                    <a:pt x="22" y="13"/>
                    <a:pt x="14" y="1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6" y="2"/>
                    <a:pt x="34" y="0"/>
                    <a:pt x="42" y="0"/>
                  </a:cubicBezTo>
                  <a:cubicBezTo>
                    <a:pt x="47" y="0"/>
                    <a:pt x="51" y="1"/>
                    <a:pt x="55" y="2"/>
                  </a:cubicBezTo>
                  <a:cubicBezTo>
                    <a:pt x="59" y="3"/>
                    <a:pt x="61" y="5"/>
                    <a:pt x="63" y="8"/>
                  </a:cubicBezTo>
                  <a:cubicBezTo>
                    <a:pt x="65" y="11"/>
                    <a:pt x="65" y="15"/>
                    <a:pt x="64" y="2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4"/>
                    <a:pt x="56" y="56"/>
                    <a:pt x="57" y="57"/>
                  </a:cubicBezTo>
                  <a:cubicBezTo>
                    <a:pt x="58" y="58"/>
                    <a:pt x="59" y="58"/>
                    <a:pt x="60" y="58"/>
                  </a:cubicBezTo>
                  <a:cubicBezTo>
                    <a:pt x="61" y="58"/>
                    <a:pt x="62" y="58"/>
                    <a:pt x="63" y="5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57" y="69"/>
                    <a:pt x="54" y="69"/>
                    <a:pt x="51" y="69"/>
                  </a:cubicBezTo>
                  <a:cubicBezTo>
                    <a:pt x="47" y="69"/>
                    <a:pt x="45" y="69"/>
                    <a:pt x="42" y="68"/>
                  </a:cubicBezTo>
                  <a:cubicBezTo>
                    <a:pt x="40" y="67"/>
                    <a:pt x="39" y="64"/>
                    <a:pt x="38" y="61"/>
                  </a:cubicBezTo>
                  <a:close/>
                  <a:moveTo>
                    <a:pt x="40" y="51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3" y="38"/>
                    <a:pt x="28" y="39"/>
                    <a:pt x="25" y="41"/>
                  </a:cubicBezTo>
                  <a:cubicBezTo>
                    <a:pt x="21" y="43"/>
                    <a:pt x="19" y="46"/>
                    <a:pt x="19" y="49"/>
                  </a:cubicBezTo>
                  <a:cubicBezTo>
                    <a:pt x="18" y="51"/>
                    <a:pt x="19" y="53"/>
                    <a:pt x="20" y="55"/>
                  </a:cubicBezTo>
                  <a:cubicBezTo>
                    <a:pt x="21" y="57"/>
                    <a:pt x="23" y="57"/>
                    <a:pt x="26" y="57"/>
                  </a:cubicBezTo>
                  <a:cubicBezTo>
                    <a:pt x="28" y="57"/>
                    <a:pt x="30" y="57"/>
                    <a:pt x="32" y="56"/>
                  </a:cubicBezTo>
                  <a:cubicBezTo>
                    <a:pt x="35" y="55"/>
                    <a:pt x="37" y="53"/>
                    <a:pt x="40" y="5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69" name="Freeform 54"/>
            <p:cNvSpPr>
              <a:spLocks/>
            </p:cNvSpPr>
            <p:nvPr userDrawn="1"/>
          </p:nvSpPr>
          <p:spPr bwMode="auto">
            <a:xfrm>
              <a:off x="5602" y="4170"/>
              <a:ext cx="32" cy="31"/>
            </a:xfrm>
            <a:custGeom>
              <a:avLst/>
              <a:gdLst>
                <a:gd name="T0" fmla="*/ 0 w 71"/>
                <a:gd name="T1" fmla="*/ 0 h 68"/>
                <a:gd name="T2" fmla="*/ 0 w 71"/>
                <a:gd name="T3" fmla="*/ 0 h 68"/>
                <a:gd name="T4" fmla="*/ 0 w 71"/>
                <a:gd name="T5" fmla="*/ 0 h 68"/>
                <a:gd name="T6" fmla="*/ 0 w 71"/>
                <a:gd name="T7" fmla="*/ 0 h 68"/>
                <a:gd name="T8" fmla="*/ 0 w 71"/>
                <a:gd name="T9" fmla="*/ 0 h 68"/>
                <a:gd name="T10" fmla="*/ 0 w 71"/>
                <a:gd name="T11" fmla="*/ 0 h 68"/>
                <a:gd name="T12" fmla="*/ 0 w 71"/>
                <a:gd name="T13" fmla="*/ 0 h 68"/>
                <a:gd name="T14" fmla="*/ 0 w 71"/>
                <a:gd name="T15" fmla="*/ 0 h 68"/>
                <a:gd name="T16" fmla="*/ 0 w 71"/>
                <a:gd name="T17" fmla="*/ 0 h 68"/>
                <a:gd name="T18" fmla="*/ 0 w 71"/>
                <a:gd name="T19" fmla="*/ 0 h 68"/>
                <a:gd name="T20" fmla="*/ 0 w 71"/>
                <a:gd name="T21" fmla="*/ 0 h 68"/>
                <a:gd name="T22" fmla="*/ 0 w 71"/>
                <a:gd name="T23" fmla="*/ 0 h 68"/>
                <a:gd name="T24" fmla="*/ 0 w 71"/>
                <a:gd name="T25" fmla="*/ 0 h 68"/>
                <a:gd name="T26" fmla="*/ 0 w 71"/>
                <a:gd name="T27" fmla="*/ 0 h 68"/>
                <a:gd name="T28" fmla="*/ 0 w 71"/>
                <a:gd name="T29" fmla="*/ 0 h 68"/>
                <a:gd name="T30" fmla="*/ 0 w 71"/>
                <a:gd name="T31" fmla="*/ 0 h 68"/>
                <a:gd name="T32" fmla="*/ 0 w 71"/>
                <a:gd name="T33" fmla="*/ 0 h 68"/>
                <a:gd name="T34" fmla="*/ 0 w 71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68">
                  <a:moveTo>
                    <a:pt x="0" y="68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9"/>
                    <a:pt x="38" y="5"/>
                    <a:pt x="43" y="3"/>
                  </a:cubicBezTo>
                  <a:cubicBezTo>
                    <a:pt x="47" y="1"/>
                    <a:pt x="51" y="0"/>
                    <a:pt x="55" y="0"/>
                  </a:cubicBezTo>
                  <a:cubicBezTo>
                    <a:pt x="60" y="0"/>
                    <a:pt x="65" y="2"/>
                    <a:pt x="68" y="5"/>
                  </a:cubicBezTo>
                  <a:cubicBezTo>
                    <a:pt x="71" y="8"/>
                    <a:pt x="71" y="14"/>
                    <a:pt x="70" y="21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2"/>
                    <a:pt x="52" y="19"/>
                    <a:pt x="52" y="18"/>
                  </a:cubicBezTo>
                  <a:cubicBezTo>
                    <a:pt x="51" y="17"/>
                    <a:pt x="51" y="16"/>
                    <a:pt x="50" y="15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3" y="14"/>
                    <a:pt x="41" y="15"/>
                    <a:pt x="38" y="17"/>
                  </a:cubicBezTo>
                  <a:cubicBezTo>
                    <a:pt x="35" y="18"/>
                    <a:pt x="31" y="21"/>
                    <a:pt x="27" y="26"/>
                  </a:cubicBezTo>
                  <a:cubicBezTo>
                    <a:pt x="18" y="68"/>
                    <a:pt x="18" y="68"/>
                    <a:pt x="18" y="68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70" name="Freeform 55"/>
            <p:cNvSpPr>
              <a:spLocks noEditPoints="1"/>
            </p:cNvSpPr>
            <p:nvPr userDrawn="1"/>
          </p:nvSpPr>
          <p:spPr bwMode="auto">
            <a:xfrm>
              <a:off x="5635" y="4157"/>
              <a:ext cx="37" cy="44"/>
            </a:xfrm>
            <a:custGeom>
              <a:avLst/>
              <a:gdLst>
                <a:gd name="T0" fmla="*/ 0 w 81"/>
                <a:gd name="T1" fmla="*/ 0 h 97"/>
                <a:gd name="T2" fmla="*/ 0 w 81"/>
                <a:gd name="T3" fmla="*/ 0 h 97"/>
                <a:gd name="T4" fmla="*/ 0 w 81"/>
                <a:gd name="T5" fmla="*/ 0 h 97"/>
                <a:gd name="T6" fmla="*/ 0 w 81"/>
                <a:gd name="T7" fmla="*/ 0 h 97"/>
                <a:gd name="T8" fmla="*/ 0 w 81"/>
                <a:gd name="T9" fmla="*/ 0 h 97"/>
                <a:gd name="T10" fmla="*/ 0 w 81"/>
                <a:gd name="T11" fmla="*/ 0 h 97"/>
                <a:gd name="T12" fmla="*/ 0 w 81"/>
                <a:gd name="T13" fmla="*/ 0 h 97"/>
                <a:gd name="T14" fmla="*/ 0 w 81"/>
                <a:gd name="T15" fmla="*/ 0 h 97"/>
                <a:gd name="T16" fmla="*/ 0 w 81"/>
                <a:gd name="T17" fmla="*/ 0 h 97"/>
                <a:gd name="T18" fmla="*/ 0 w 81"/>
                <a:gd name="T19" fmla="*/ 0 h 97"/>
                <a:gd name="T20" fmla="*/ 0 w 81"/>
                <a:gd name="T21" fmla="*/ 0 h 97"/>
                <a:gd name="T22" fmla="*/ 0 w 81"/>
                <a:gd name="T23" fmla="*/ 0 h 97"/>
                <a:gd name="T24" fmla="*/ 0 w 81"/>
                <a:gd name="T25" fmla="*/ 0 h 97"/>
                <a:gd name="T26" fmla="*/ 0 w 81"/>
                <a:gd name="T27" fmla="*/ 0 h 97"/>
                <a:gd name="T28" fmla="*/ 0 w 81"/>
                <a:gd name="T29" fmla="*/ 0 h 97"/>
                <a:gd name="T30" fmla="*/ 0 w 81"/>
                <a:gd name="T31" fmla="*/ 0 h 97"/>
                <a:gd name="T32" fmla="*/ 0 w 81"/>
                <a:gd name="T33" fmla="*/ 0 h 97"/>
                <a:gd name="T34" fmla="*/ 0 w 81"/>
                <a:gd name="T35" fmla="*/ 0 h 97"/>
                <a:gd name="T36" fmla="*/ 0 w 81"/>
                <a:gd name="T37" fmla="*/ 0 h 97"/>
                <a:gd name="T38" fmla="*/ 0 w 81"/>
                <a:gd name="T39" fmla="*/ 0 h 97"/>
                <a:gd name="T40" fmla="*/ 0 w 81"/>
                <a:gd name="T41" fmla="*/ 0 h 97"/>
                <a:gd name="T42" fmla="*/ 0 w 81"/>
                <a:gd name="T43" fmla="*/ 0 h 97"/>
                <a:gd name="T44" fmla="*/ 0 w 81"/>
                <a:gd name="T45" fmla="*/ 0 h 97"/>
                <a:gd name="T46" fmla="*/ 0 w 81"/>
                <a:gd name="T47" fmla="*/ 0 h 97"/>
                <a:gd name="T48" fmla="*/ 0 w 81"/>
                <a:gd name="T49" fmla="*/ 0 h 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" h="97">
                  <a:moveTo>
                    <a:pt x="42" y="96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8"/>
                    <a:pt x="38" y="92"/>
                    <a:pt x="34" y="94"/>
                  </a:cubicBezTo>
                  <a:cubicBezTo>
                    <a:pt x="30" y="96"/>
                    <a:pt x="25" y="97"/>
                    <a:pt x="20" y="97"/>
                  </a:cubicBezTo>
                  <a:cubicBezTo>
                    <a:pt x="12" y="97"/>
                    <a:pt x="7" y="94"/>
                    <a:pt x="4" y="88"/>
                  </a:cubicBezTo>
                  <a:cubicBezTo>
                    <a:pt x="0" y="82"/>
                    <a:pt x="0" y="74"/>
                    <a:pt x="2" y="65"/>
                  </a:cubicBezTo>
                  <a:cubicBezTo>
                    <a:pt x="5" y="54"/>
                    <a:pt x="9" y="45"/>
                    <a:pt x="15" y="38"/>
                  </a:cubicBezTo>
                  <a:cubicBezTo>
                    <a:pt x="22" y="31"/>
                    <a:pt x="29" y="28"/>
                    <a:pt x="38" y="28"/>
                  </a:cubicBezTo>
                  <a:cubicBezTo>
                    <a:pt x="41" y="28"/>
                    <a:pt x="43" y="28"/>
                    <a:pt x="45" y="29"/>
                  </a:cubicBezTo>
                  <a:cubicBezTo>
                    <a:pt x="47" y="29"/>
                    <a:pt x="48" y="30"/>
                    <a:pt x="50" y="31"/>
                  </a:cubicBezTo>
                  <a:cubicBezTo>
                    <a:pt x="52" y="32"/>
                    <a:pt x="53" y="34"/>
                    <a:pt x="55" y="3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0" y="96"/>
                    <a:pt x="60" y="96"/>
                    <a:pt x="60" y="96"/>
                  </a:cubicBezTo>
                  <a:lnTo>
                    <a:pt x="42" y="96"/>
                  </a:lnTo>
                  <a:close/>
                  <a:moveTo>
                    <a:pt x="53" y="47"/>
                  </a:moveTo>
                  <a:cubicBezTo>
                    <a:pt x="51" y="44"/>
                    <a:pt x="49" y="42"/>
                    <a:pt x="47" y="41"/>
                  </a:cubicBezTo>
                  <a:cubicBezTo>
                    <a:pt x="45" y="40"/>
                    <a:pt x="43" y="40"/>
                    <a:pt x="41" y="40"/>
                  </a:cubicBezTo>
                  <a:cubicBezTo>
                    <a:pt x="36" y="40"/>
                    <a:pt x="32" y="42"/>
                    <a:pt x="29" y="47"/>
                  </a:cubicBezTo>
                  <a:cubicBezTo>
                    <a:pt x="25" y="51"/>
                    <a:pt x="23" y="57"/>
                    <a:pt x="22" y="63"/>
                  </a:cubicBezTo>
                  <a:cubicBezTo>
                    <a:pt x="20" y="69"/>
                    <a:pt x="20" y="74"/>
                    <a:pt x="22" y="78"/>
                  </a:cubicBezTo>
                  <a:cubicBezTo>
                    <a:pt x="23" y="82"/>
                    <a:pt x="26" y="83"/>
                    <a:pt x="30" y="83"/>
                  </a:cubicBezTo>
                  <a:cubicBezTo>
                    <a:pt x="33" y="83"/>
                    <a:pt x="35" y="82"/>
                    <a:pt x="38" y="81"/>
                  </a:cubicBezTo>
                  <a:cubicBezTo>
                    <a:pt x="41" y="79"/>
                    <a:pt x="44" y="76"/>
                    <a:pt x="47" y="73"/>
                  </a:cubicBezTo>
                  <a:lnTo>
                    <a:pt x="53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71" name="Freeform 56"/>
            <p:cNvSpPr>
              <a:spLocks/>
            </p:cNvSpPr>
            <p:nvPr userDrawn="1"/>
          </p:nvSpPr>
          <p:spPr bwMode="auto">
            <a:xfrm>
              <a:off x="5125" y="4122"/>
              <a:ext cx="51" cy="79"/>
            </a:xfrm>
            <a:custGeom>
              <a:avLst/>
              <a:gdLst>
                <a:gd name="T0" fmla="*/ 17 w 51"/>
                <a:gd name="T1" fmla="*/ 0 h 79"/>
                <a:gd name="T2" fmla="*/ 51 w 51"/>
                <a:gd name="T3" fmla="*/ 0 h 79"/>
                <a:gd name="T4" fmla="*/ 34 w 51"/>
                <a:gd name="T5" fmla="*/ 79 h 79"/>
                <a:gd name="T6" fmla="*/ 0 w 51"/>
                <a:gd name="T7" fmla="*/ 79 h 79"/>
                <a:gd name="T8" fmla="*/ 17 w 51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9">
                  <a:moveTo>
                    <a:pt x="17" y="0"/>
                  </a:moveTo>
                  <a:lnTo>
                    <a:pt x="51" y="0"/>
                  </a:lnTo>
                  <a:lnTo>
                    <a:pt x="34" y="79"/>
                  </a:lnTo>
                  <a:lnTo>
                    <a:pt x="0" y="7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72" name="Freeform 57"/>
            <p:cNvSpPr>
              <a:spLocks/>
            </p:cNvSpPr>
            <p:nvPr userDrawn="1"/>
          </p:nvSpPr>
          <p:spPr bwMode="auto">
            <a:xfrm>
              <a:off x="5125" y="4122"/>
              <a:ext cx="51" cy="79"/>
            </a:xfrm>
            <a:custGeom>
              <a:avLst/>
              <a:gdLst>
                <a:gd name="T0" fmla="*/ 17 w 51"/>
                <a:gd name="T1" fmla="*/ 0 h 79"/>
                <a:gd name="T2" fmla="*/ 51 w 51"/>
                <a:gd name="T3" fmla="*/ 0 h 79"/>
                <a:gd name="T4" fmla="*/ 34 w 51"/>
                <a:gd name="T5" fmla="*/ 79 h 79"/>
                <a:gd name="T6" fmla="*/ 0 w 51"/>
                <a:gd name="T7" fmla="*/ 79 h 79"/>
                <a:gd name="T8" fmla="*/ 17 w 51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9">
                  <a:moveTo>
                    <a:pt x="17" y="0"/>
                  </a:moveTo>
                  <a:lnTo>
                    <a:pt x="51" y="0"/>
                  </a:lnTo>
                  <a:lnTo>
                    <a:pt x="34" y="79"/>
                  </a:lnTo>
                  <a:lnTo>
                    <a:pt x="0" y="79"/>
                  </a:lnTo>
                  <a:lnTo>
                    <a:pt x="1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73" name="Freeform 58"/>
            <p:cNvSpPr>
              <a:spLocks noEditPoints="1"/>
            </p:cNvSpPr>
            <p:nvPr userDrawn="1"/>
          </p:nvSpPr>
          <p:spPr bwMode="auto">
            <a:xfrm>
              <a:off x="5169" y="4122"/>
              <a:ext cx="96" cy="79"/>
            </a:xfrm>
            <a:custGeom>
              <a:avLst/>
              <a:gdLst>
                <a:gd name="T0" fmla="*/ 0 w 209"/>
                <a:gd name="T1" fmla="*/ 0 h 172"/>
                <a:gd name="T2" fmla="*/ 0 w 209"/>
                <a:gd name="T3" fmla="*/ 0 h 172"/>
                <a:gd name="T4" fmla="*/ 0 w 209"/>
                <a:gd name="T5" fmla="*/ 0 h 172"/>
                <a:gd name="T6" fmla="*/ 0 w 209"/>
                <a:gd name="T7" fmla="*/ 0 h 172"/>
                <a:gd name="T8" fmla="*/ 0 w 209"/>
                <a:gd name="T9" fmla="*/ 1 h 172"/>
                <a:gd name="T10" fmla="*/ 0 w 209"/>
                <a:gd name="T11" fmla="*/ 1 h 172"/>
                <a:gd name="T12" fmla="*/ 0 w 209"/>
                <a:gd name="T13" fmla="*/ 0 h 172"/>
                <a:gd name="T14" fmla="*/ 0 w 209"/>
                <a:gd name="T15" fmla="*/ 0 h 172"/>
                <a:gd name="T16" fmla="*/ 0 w 209"/>
                <a:gd name="T17" fmla="*/ 1 h 172"/>
                <a:gd name="T18" fmla="*/ 1 w 209"/>
                <a:gd name="T19" fmla="*/ 1 h 172"/>
                <a:gd name="T20" fmla="*/ 1 w 209"/>
                <a:gd name="T21" fmla="*/ 0 h 172"/>
                <a:gd name="T22" fmla="*/ 0 w 209"/>
                <a:gd name="T23" fmla="*/ 0 h 172"/>
                <a:gd name="T24" fmla="*/ 1 w 209"/>
                <a:gd name="T25" fmla="*/ 0 h 172"/>
                <a:gd name="T26" fmla="*/ 0 w 209"/>
                <a:gd name="T27" fmla="*/ 0 h 172"/>
                <a:gd name="T28" fmla="*/ 0 w 209"/>
                <a:gd name="T29" fmla="*/ 0 h 172"/>
                <a:gd name="T30" fmla="*/ 0 w 209"/>
                <a:gd name="T31" fmla="*/ 1 h 1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9" h="172">
                  <a:moveTo>
                    <a:pt x="92" y="68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120" y="31"/>
                    <a:pt x="136" y="31"/>
                    <a:pt x="132" y="48"/>
                  </a:cubicBezTo>
                  <a:cubicBezTo>
                    <a:pt x="127" y="70"/>
                    <a:pt x="119" y="68"/>
                    <a:pt x="92" y="68"/>
                  </a:cubicBezTo>
                  <a:moveTo>
                    <a:pt x="0" y="172"/>
                  </a:moveTo>
                  <a:cubicBezTo>
                    <a:pt x="70" y="172"/>
                    <a:pt x="70" y="172"/>
                    <a:pt x="70" y="172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110" y="105"/>
                    <a:pt x="119" y="108"/>
                    <a:pt x="117" y="121"/>
                  </a:cubicBezTo>
                  <a:cubicBezTo>
                    <a:pt x="106" y="172"/>
                    <a:pt x="106" y="172"/>
                    <a:pt x="106" y="172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9" y="109"/>
                    <a:pt x="193" y="91"/>
                    <a:pt x="162" y="83"/>
                  </a:cubicBezTo>
                  <a:cubicBezTo>
                    <a:pt x="193" y="74"/>
                    <a:pt x="200" y="56"/>
                    <a:pt x="203" y="44"/>
                  </a:cubicBezTo>
                  <a:cubicBezTo>
                    <a:pt x="209" y="15"/>
                    <a:pt x="185" y="0"/>
                    <a:pt x="149" y="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74" name="Freeform 59"/>
            <p:cNvSpPr>
              <a:spLocks/>
            </p:cNvSpPr>
            <p:nvPr userDrawn="1"/>
          </p:nvSpPr>
          <p:spPr bwMode="auto">
            <a:xfrm>
              <a:off x="5090" y="4126"/>
              <a:ext cx="150" cy="109"/>
            </a:xfrm>
            <a:custGeom>
              <a:avLst/>
              <a:gdLst>
                <a:gd name="T0" fmla="*/ 1 w 327"/>
                <a:gd name="T1" fmla="*/ 1 h 238"/>
                <a:gd name="T2" fmla="*/ 1 w 327"/>
                <a:gd name="T3" fmla="*/ 1 h 238"/>
                <a:gd name="T4" fmla="*/ 0 w 327"/>
                <a:gd name="T5" fmla="*/ 0 h 238"/>
                <a:gd name="T6" fmla="*/ 0 w 327"/>
                <a:gd name="T7" fmla="*/ 0 h 238"/>
                <a:gd name="T8" fmla="*/ 0 w 327"/>
                <a:gd name="T9" fmla="*/ 0 h 238"/>
                <a:gd name="T10" fmla="*/ 0 w 327"/>
                <a:gd name="T11" fmla="*/ 0 h 238"/>
                <a:gd name="T12" fmla="*/ 1 w 327"/>
                <a:gd name="T13" fmla="*/ 1 h 238"/>
                <a:gd name="T14" fmla="*/ 1 w 327"/>
                <a:gd name="T15" fmla="*/ 1 h 238"/>
                <a:gd name="T16" fmla="*/ 1 w 327"/>
                <a:gd name="T17" fmla="*/ 1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7" h="238">
                  <a:moveTo>
                    <a:pt x="312" y="175"/>
                  </a:moveTo>
                  <a:cubicBezTo>
                    <a:pt x="295" y="184"/>
                    <a:pt x="276" y="192"/>
                    <a:pt x="255" y="198"/>
                  </a:cubicBezTo>
                  <a:cubicBezTo>
                    <a:pt x="154" y="227"/>
                    <a:pt x="60" y="197"/>
                    <a:pt x="47" y="131"/>
                  </a:cubicBezTo>
                  <a:cubicBezTo>
                    <a:pt x="39" y="93"/>
                    <a:pt x="60" y="51"/>
                    <a:pt x="98" y="1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37" y="41"/>
                    <a:pt x="0" y="95"/>
                    <a:pt x="9" y="142"/>
                  </a:cubicBezTo>
                  <a:cubicBezTo>
                    <a:pt x="23" y="210"/>
                    <a:pt x="134" y="238"/>
                    <a:pt x="256" y="203"/>
                  </a:cubicBezTo>
                  <a:cubicBezTo>
                    <a:pt x="282" y="195"/>
                    <a:pt x="305" y="186"/>
                    <a:pt x="327" y="175"/>
                  </a:cubicBezTo>
                  <a:cubicBezTo>
                    <a:pt x="312" y="175"/>
                    <a:pt x="312" y="175"/>
                    <a:pt x="312" y="1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75" name="Freeform 60"/>
            <p:cNvSpPr>
              <a:spLocks/>
            </p:cNvSpPr>
            <p:nvPr userDrawn="1"/>
          </p:nvSpPr>
          <p:spPr bwMode="auto">
            <a:xfrm>
              <a:off x="5152" y="4089"/>
              <a:ext cx="150" cy="108"/>
            </a:xfrm>
            <a:custGeom>
              <a:avLst/>
              <a:gdLst>
                <a:gd name="T0" fmla="*/ 1 w 327"/>
                <a:gd name="T1" fmla="*/ 0 h 237"/>
                <a:gd name="T2" fmla="*/ 0 w 327"/>
                <a:gd name="T3" fmla="*/ 0 h 237"/>
                <a:gd name="T4" fmla="*/ 0 w 327"/>
                <a:gd name="T5" fmla="*/ 0 h 237"/>
                <a:gd name="T6" fmla="*/ 0 w 327"/>
                <a:gd name="T7" fmla="*/ 0 h 237"/>
                <a:gd name="T8" fmla="*/ 0 w 327"/>
                <a:gd name="T9" fmla="*/ 0 h 237"/>
                <a:gd name="T10" fmla="*/ 1 w 327"/>
                <a:gd name="T11" fmla="*/ 0 h 237"/>
                <a:gd name="T12" fmla="*/ 1 w 327"/>
                <a:gd name="T13" fmla="*/ 1 h 237"/>
                <a:gd name="T14" fmla="*/ 1 w 327"/>
                <a:gd name="T15" fmla="*/ 1 h 237"/>
                <a:gd name="T16" fmla="*/ 1 w 327"/>
                <a:gd name="T17" fmla="*/ 0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7" h="237">
                  <a:moveTo>
                    <a:pt x="318" y="96"/>
                  </a:moveTo>
                  <a:cubicBezTo>
                    <a:pt x="304" y="27"/>
                    <a:pt x="193" y="0"/>
                    <a:pt x="71" y="35"/>
                  </a:cubicBezTo>
                  <a:cubicBezTo>
                    <a:pt x="45" y="42"/>
                    <a:pt x="22" y="51"/>
                    <a:pt x="0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32" y="53"/>
                    <a:pt x="51" y="45"/>
                    <a:pt x="72" y="39"/>
                  </a:cubicBezTo>
                  <a:cubicBezTo>
                    <a:pt x="173" y="10"/>
                    <a:pt x="267" y="40"/>
                    <a:pt x="280" y="106"/>
                  </a:cubicBezTo>
                  <a:cubicBezTo>
                    <a:pt x="288" y="144"/>
                    <a:pt x="268" y="186"/>
                    <a:pt x="230" y="220"/>
                  </a:cubicBezTo>
                  <a:cubicBezTo>
                    <a:pt x="226" y="237"/>
                    <a:pt x="226" y="237"/>
                    <a:pt x="226" y="237"/>
                  </a:cubicBezTo>
                  <a:cubicBezTo>
                    <a:pt x="290" y="196"/>
                    <a:pt x="327" y="142"/>
                    <a:pt x="318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pic>
        <p:nvPicPr>
          <p:cNvPr id="3080" name="Picture 3" descr="trane_logo_whit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494463"/>
            <a:ext cx="1117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4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  <p:sldLayoutId id="2147483683" r:id="rId6"/>
    <p:sldLayoutId id="2147483684" r:id="rId7"/>
    <p:sldLayoutId id="2147483685" r:id="rId8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Font typeface="Arial" pitchFamily="34" charset="0"/>
        <a:buChar char="•"/>
        <a:defRPr sz="2000" b="1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Arial" pitchFamily="34" charset="0"/>
        <a:buChar char="►"/>
        <a:defRPr b="1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69373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b="1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917575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115093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 noChangeAspect="1"/>
          </p:cNvGrpSpPr>
          <p:nvPr/>
        </p:nvGrpSpPr>
        <p:grpSpPr bwMode="auto">
          <a:xfrm>
            <a:off x="10763254" y="6543678"/>
            <a:ext cx="1231900" cy="231775"/>
            <a:chOff x="5090" y="4089"/>
            <a:chExt cx="582" cy="146"/>
          </a:xfrm>
        </p:grpSpPr>
        <p:sp>
          <p:nvSpPr>
            <p:cNvPr id="10" name="AutoShape 41"/>
            <p:cNvSpPr>
              <a:spLocks noChangeAspect="1" noChangeArrowheads="1" noTextEdit="1"/>
            </p:cNvSpPr>
            <p:nvPr userDrawn="1"/>
          </p:nvSpPr>
          <p:spPr bwMode="auto">
            <a:xfrm>
              <a:off x="5093" y="4097"/>
              <a:ext cx="57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43"/>
            <p:cNvSpPr>
              <a:spLocks/>
            </p:cNvSpPr>
            <p:nvPr userDrawn="1"/>
          </p:nvSpPr>
          <p:spPr bwMode="auto">
            <a:xfrm>
              <a:off x="5301" y="4160"/>
              <a:ext cx="18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9" y="0"/>
                </a:cxn>
                <a:cxn ang="0">
                  <a:pos x="18" y="0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18" h="41">
                  <a:moveTo>
                    <a:pt x="0" y="41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44"/>
            <p:cNvSpPr>
              <a:spLocks/>
            </p:cNvSpPr>
            <p:nvPr userDrawn="1"/>
          </p:nvSpPr>
          <p:spPr bwMode="auto">
            <a:xfrm>
              <a:off x="5316" y="4170"/>
              <a:ext cx="33" cy="31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5" y="2"/>
                </a:cxn>
                <a:cxn ang="0">
                  <a:pos x="33" y="2"/>
                </a:cxn>
                <a:cxn ang="0">
                  <a:pos x="30" y="14"/>
                </a:cxn>
                <a:cxn ang="0">
                  <a:pos x="43" y="3"/>
                </a:cxn>
                <a:cxn ang="0">
                  <a:pos x="56" y="0"/>
                </a:cxn>
                <a:cxn ang="0">
                  <a:pos x="68" y="5"/>
                </a:cxn>
                <a:cxn ang="0">
                  <a:pos x="70" y="21"/>
                </a:cxn>
                <a:cxn ang="0">
                  <a:pos x="60" y="68"/>
                </a:cxn>
                <a:cxn ang="0">
                  <a:pos x="42" y="68"/>
                </a:cxn>
                <a:cxn ang="0">
                  <a:pos x="52" y="25"/>
                </a:cxn>
                <a:cxn ang="0">
                  <a:pos x="52" y="18"/>
                </a:cxn>
                <a:cxn ang="0">
                  <a:pos x="50" y="15"/>
                </a:cxn>
                <a:cxn ang="0">
                  <a:pos x="47" y="14"/>
                </a:cxn>
                <a:cxn ang="0">
                  <a:pos x="38" y="17"/>
                </a:cxn>
                <a:cxn ang="0">
                  <a:pos x="28" y="26"/>
                </a:cxn>
                <a:cxn ang="0">
                  <a:pos x="18" y="68"/>
                </a:cxn>
                <a:cxn ang="0">
                  <a:pos x="0" y="68"/>
                </a:cxn>
              </a:cxnLst>
              <a:rect l="0" t="0" r="r" b="b"/>
              <a:pathLst>
                <a:path w="72" h="68">
                  <a:moveTo>
                    <a:pt x="0" y="68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5" y="9"/>
                    <a:pt x="39" y="5"/>
                    <a:pt x="43" y="3"/>
                  </a:cubicBezTo>
                  <a:cubicBezTo>
                    <a:pt x="48" y="1"/>
                    <a:pt x="52" y="0"/>
                    <a:pt x="56" y="0"/>
                  </a:cubicBezTo>
                  <a:cubicBezTo>
                    <a:pt x="61" y="0"/>
                    <a:pt x="65" y="2"/>
                    <a:pt x="68" y="5"/>
                  </a:cubicBezTo>
                  <a:cubicBezTo>
                    <a:pt x="71" y="8"/>
                    <a:pt x="72" y="14"/>
                    <a:pt x="70" y="21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2"/>
                    <a:pt x="53" y="19"/>
                    <a:pt x="52" y="18"/>
                  </a:cubicBezTo>
                  <a:cubicBezTo>
                    <a:pt x="52" y="17"/>
                    <a:pt x="51" y="16"/>
                    <a:pt x="50" y="15"/>
                  </a:cubicBezTo>
                  <a:cubicBezTo>
                    <a:pt x="49" y="14"/>
                    <a:pt x="48" y="14"/>
                    <a:pt x="47" y="14"/>
                  </a:cubicBezTo>
                  <a:cubicBezTo>
                    <a:pt x="44" y="14"/>
                    <a:pt x="41" y="15"/>
                    <a:pt x="38" y="17"/>
                  </a:cubicBezTo>
                  <a:cubicBezTo>
                    <a:pt x="35" y="18"/>
                    <a:pt x="32" y="21"/>
                    <a:pt x="28" y="26"/>
                  </a:cubicBezTo>
                  <a:cubicBezTo>
                    <a:pt x="18" y="68"/>
                    <a:pt x="18" y="68"/>
                    <a:pt x="18" y="68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45"/>
            <p:cNvSpPr>
              <a:spLocks noEditPoints="1"/>
            </p:cNvSpPr>
            <p:nvPr userDrawn="1"/>
          </p:nvSpPr>
          <p:spPr bwMode="auto">
            <a:xfrm>
              <a:off x="5348" y="4170"/>
              <a:ext cx="36" cy="42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" y="75"/>
                </a:cxn>
                <a:cxn ang="0">
                  <a:pos x="24" y="80"/>
                </a:cxn>
                <a:cxn ang="0">
                  <a:pos x="39" y="77"/>
                </a:cxn>
                <a:cxn ang="0">
                  <a:pos x="46" y="63"/>
                </a:cxn>
                <a:cxn ang="0">
                  <a:pos x="48" y="54"/>
                </a:cxn>
                <a:cxn ang="0">
                  <a:pos x="38" y="64"/>
                </a:cxn>
                <a:cxn ang="0">
                  <a:pos x="24" y="68"/>
                </a:cxn>
                <a:cxn ang="0">
                  <a:pos x="11" y="64"/>
                </a:cxn>
                <a:cxn ang="0">
                  <a:pos x="5" y="52"/>
                </a:cxn>
                <a:cxn ang="0">
                  <a:pos x="5" y="35"/>
                </a:cxn>
                <a:cxn ang="0">
                  <a:pos x="18" y="10"/>
                </a:cxn>
                <a:cxn ang="0">
                  <a:pos x="41" y="0"/>
                </a:cxn>
                <a:cxn ang="0">
                  <a:pos x="48" y="1"/>
                </a:cxn>
                <a:cxn ang="0">
                  <a:pos x="53" y="3"/>
                </a:cxn>
                <a:cxn ang="0">
                  <a:pos x="58" y="8"/>
                </a:cxn>
                <a:cxn ang="0">
                  <a:pos x="62" y="2"/>
                </a:cxn>
                <a:cxn ang="0">
                  <a:pos x="78" y="2"/>
                </a:cxn>
                <a:cxn ang="0">
                  <a:pos x="66" y="52"/>
                </a:cxn>
                <a:cxn ang="0">
                  <a:pos x="57" y="79"/>
                </a:cxn>
                <a:cxn ang="0">
                  <a:pos x="42" y="90"/>
                </a:cxn>
                <a:cxn ang="0">
                  <a:pos x="23" y="93"/>
                </a:cxn>
                <a:cxn ang="0">
                  <a:pos x="0" y="88"/>
                </a:cxn>
                <a:cxn ang="0">
                  <a:pos x="51" y="43"/>
                </a:cxn>
                <a:cxn ang="0">
                  <a:pos x="56" y="18"/>
                </a:cxn>
                <a:cxn ang="0">
                  <a:pos x="50" y="13"/>
                </a:cxn>
                <a:cxn ang="0">
                  <a:pos x="44" y="11"/>
                </a:cxn>
                <a:cxn ang="0">
                  <a:pos x="32" y="17"/>
                </a:cxn>
                <a:cxn ang="0">
                  <a:pos x="25" y="34"/>
                </a:cxn>
                <a:cxn ang="0">
                  <a:pos x="25" y="48"/>
                </a:cxn>
                <a:cxn ang="0">
                  <a:pos x="33" y="54"/>
                </a:cxn>
                <a:cxn ang="0">
                  <a:pos x="41" y="51"/>
                </a:cxn>
                <a:cxn ang="0">
                  <a:pos x="51" y="43"/>
                </a:cxn>
              </a:cxnLst>
              <a:rect l="0" t="0" r="r" b="b"/>
              <a:pathLst>
                <a:path w="78" h="93">
                  <a:moveTo>
                    <a:pt x="0" y="88"/>
                  </a:moveTo>
                  <a:cubicBezTo>
                    <a:pt x="4" y="75"/>
                    <a:pt x="4" y="75"/>
                    <a:pt x="4" y="75"/>
                  </a:cubicBezTo>
                  <a:cubicBezTo>
                    <a:pt x="10" y="79"/>
                    <a:pt x="17" y="80"/>
                    <a:pt x="24" y="80"/>
                  </a:cubicBezTo>
                  <a:cubicBezTo>
                    <a:pt x="30" y="80"/>
                    <a:pt x="35" y="79"/>
                    <a:pt x="39" y="77"/>
                  </a:cubicBezTo>
                  <a:cubicBezTo>
                    <a:pt x="42" y="74"/>
                    <a:pt x="45" y="69"/>
                    <a:pt x="46" y="63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5" y="58"/>
                    <a:pt x="42" y="61"/>
                    <a:pt x="38" y="64"/>
                  </a:cubicBezTo>
                  <a:cubicBezTo>
                    <a:pt x="33" y="67"/>
                    <a:pt x="29" y="68"/>
                    <a:pt x="24" y="68"/>
                  </a:cubicBezTo>
                  <a:cubicBezTo>
                    <a:pt x="18" y="68"/>
                    <a:pt x="14" y="67"/>
                    <a:pt x="11" y="64"/>
                  </a:cubicBezTo>
                  <a:cubicBezTo>
                    <a:pt x="8" y="61"/>
                    <a:pt x="5" y="58"/>
                    <a:pt x="5" y="52"/>
                  </a:cubicBezTo>
                  <a:cubicBezTo>
                    <a:pt x="4" y="47"/>
                    <a:pt x="4" y="41"/>
                    <a:pt x="5" y="35"/>
                  </a:cubicBezTo>
                  <a:cubicBezTo>
                    <a:pt x="7" y="25"/>
                    <a:pt x="12" y="17"/>
                    <a:pt x="18" y="10"/>
                  </a:cubicBezTo>
                  <a:cubicBezTo>
                    <a:pt x="25" y="3"/>
                    <a:pt x="32" y="0"/>
                    <a:pt x="41" y="0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1"/>
                    <a:pt x="51" y="2"/>
                    <a:pt x="53" y="3"/>
                  </a:cubicBezTo>
                  <a:cubicBezTo>
                    <a:pt x="54" y="4"/>
                    <a:pt x="56" y="6"/>
                    <a:pt x="58" y="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66"/>
                    <a:pt x="60" y="75"/>
                    <a:pt x="57" y="79"/>
                  </a:cubicBezTo>
                  <a:cubicBezTo>
                    <a:pt x="53" y="84"/>
                    <a:pt x="48" y="87"/>
                    <a:pt x="42" y="90"/>
                  </a:cubicBezTo>
                  <a:cubicBezTo>
                    <a:pt x="37" y="92"/>
                    <a:pt x="30" y="93"/>
                    <a:pt x="23" y="93"/>
                  </a:cubicBezTo>
                  <a:cubicBezTo>
                    <a:pt x="16" y="93"/>
                    <a:pt x="8" y="92"/>
                    <a:pt x="0" y="88"/>
                  </a:cubicBezTo>
                  <a:moveTo>
                    <a:pt x="51" y="43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4" y="16"/>
                    <a:pt x="52" y="14"/>
                    <a:pt x="50" y="13"/>
                  </a:cubicBezTo>
                  <a:cubicBezTo>
                    <a:pt x="48" y="12"/>
                    <a:pt x="46" y="11"/>
                    <a:pt x="44" y="11"/>
                  </a:cubicBezTo>
                  <a:cubicBezTo>
                    <a:pt x="40" y="11"/>
                    <a:pt x="36" y="13"/>
                    <a:pt x="32" y="17"/>
                  </a:cubicBezTo>
                  <a:cubicBezTo>
                    <a:pt x="29" y="21"/>
                    <a:pt x="26" y="27"/>
                    <a:pt x="25" y="34"/>
                  </a:cubicBezTo>
                  <a:cubicBezTo>
                    <a:pt x="23" y="40"/>
                    <a:pt x="23" y="45"/>
                    <a:pt x="25" y="48"/>
                  </a:cubicBezTo>
                  <a:cubicBezTo>
                    <a:pt x="26" y="52"/>
                    <a:pt x="29" y="54"/>
                    <a:pt x="33" y="54"/>
                  </a:cubicBezTo>
                  <a:cubicBezTo>
                    <a:pt x="35" y="54"/>
                    <a:pt x="38" y="53"/>
                    <a:pt x="41" y="51"/>
                  </a:cubicBezTo>
                  <a:cubicBezTo>
                    <a:pt x="44" y="49"/>
                    <a:pt x="47" y="47"/>
                    <a:pt x="51" y="4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 userDrawn="1"/>
          </p:nvSpPr>
          <p:spPr bwMode="auto">
            <a:xfrm>
              <a:off x="5384" y="4170"/>
              <a:ext cx="29" cy="31"/>
            </a:xfrm>
            <a:custGeom>
              <a:avLst/>
              <a:gdLst/>
              <a:ahLst/>
              <a:cxnLst>
                <a:cxn ang="0">
                  <a:pos x="55" y="66"/>
                </a:cxn>
                <a:cxn ang="0">
                  <a:pos x="30" y="69"/>
                </a:cxn>
                <a:cxn ang="0">
                  <a:pos x="12" y="65"/>
                </a:cxn>
                <a:cxn ang="0">
                  <a:pos x="2" y="53"/>
                </a:cxn>
                <a:cxn ang="0">
                  <a:pos x="2" y="34"/>
                </a:cxn>
                <a:cxn ang="0">
                  <a:pos x="9" y="17"/>
                </a:cxn>
                <a:cxn ang="0">
                  <a:pos x="23" y="5"/>
                </a:cxn>
                <a:cxn ang="0">
                  <a:pos x="41" y="0"/>
                </a:cxn>
                <a:cxn ang="0">
                  <a:pos x="60" y="8"/>
                </a:cxn>
                <a:cxn ang="0">
                  <a:pos x="61" y="38"/>
                </a:cxn>
                <a:cxn ang="0">
                  <a:pos x="20" y="38"/>
                </a:cxn>
                <a:cxn ang="0">
                  <a:pos x="20" y="49"/>
                </a:cxn>
                <a:cxn ang="0">
                  <a:pos x="26" y="55"/>
                </a:cxn>
                <a:cxn ang="0">
                  <a:pos x="36" y="57"/>
                </a:cxn>
                <a:cxn ang="0">
                  <a:pos x="57" y="53"/>
                </a:cxn>
                <a:cxn ang="0">
                  <a:pos x="55" y="66"/>
                </a:cxn>
                <a:cxn ang="0">
                  <a:pos x="22" y="28"/>
                </a:cxn>
                <a:cxn ang="0">
                  <a:pos x="45" y="28"/>
                </a:cxn>
                <a:cxn ang="0">
                  <a:pos x="45" y="15"/>
                </a:cxn>
                <a:cxn ang="0">
                  <a:pos x="38" y="11"/>
                </a:cxn>
                <a:cxn ang="0">
                  <a:pos x="29" y="16"/>
                </a:cxn>
                <a:cxn ang="0">
                  <a:pos x="22" y="28"/>
                </a:cxn>
              </a:cxnLst>
              <a:rect l="0" t="0" r="r" b="b"/>
              <a:pathLst>
                <a:path w="64" h="69">
                  <a:moveTo>
                    <a:pt x="55" y="66"/>
                  </a:moveTo>
                  <a:cubicBezTo>
                    <a:pt x="46" y="68"/>
                    <a:pt x="37" y="69"/>
                    <a:pt x="30" y="69"/>
                  </a:cubicBezTo>
                  <a:cubicBezTo>
                    <a:pt x="23" y="69"/>
                    <a:pt x="17" y="68"/>
                    <a:pt x="12" y="65"/>
                  </a:cubicBezTo>
                  <a:cubicBezTo>
                    <a:pt x="7" y="63"/>
                    <a:pt x="4" y="59"/>
                    <a:pt x="2" y="53"/>
                  </a:cubicBezTo>
                  <a:cubicBezTo>
                    <a:pt x="0" y="47"/>
                    <a:pt x="0" y="41"/>
                    <a:pt x="2" y="34"/>
                  </a:cubicBezTo>
                  <a:cubicBezTo>
                    <a:pt x="3" y="28"/>
                    <a:pt x="6" y="22"/>
                    <a:pt x="9" y="17"/>
                  </a:cubicBezTo>
                  <a:cubicBezTo>
                    <a:pt x="13" y="12"/>
                    <a:pt x="17" y="8"/>
                    <a:pt x="23" y="5"/>
                  </a:cubicBezTo>
                  <a:cubicBezTo>
                    <a:pt x="28" y="2"/>
                    <a:pt x="34" y="0"/>
                    <a:pt x="41" y="0"/>
                  </a:cubicBezTo>
                  <a:cubicBezTo>
                    <a:pt x="50" y="0"/>
                    <a:pt x="56" y="3"/>
                    <a:pt x="60" y="8"/>
                  </a:cubicBezTo>
                  <a:cubicBezTo>
                    <a:pt x="63" y="14"/>
                    <a:pt x="64" y="24"/>
                    <a:pt x="6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9" y="43"/>
                    <a:pt x="19" y="46"/>
                    <a:pt x="20" y="49"/>
                  </a:cubicBezTo>
                  <a:cubicBezTo>
                    <a:pt x="22" y="52"/>
                    <a:pt x="23" y="54"/>
                    <a:pt x="26" y="55"/>
                  </a:cubicBezTo>
                  <a:cubicBezTo>
                    <a:pt x="28" y="57"/>
                    <a:pt x="32" y="57"/>
                    <a:pt x="36" y="57"/>
                  </a:cubicBezTo>
                  <a:cubicBezTo>
                    <a:pt x="42" y="57"/>
                    <a:pt x="49" y="56"/>
                    <a:pt x="57" y="53"/>
                  </a:cubicBezTo>
                  <a:lnTo>
                    <a:pt x="55" y="66"/>
                  </a:lnTo>
                  <a:close/>
                  <a:moveTo>
                    <a:pt x="22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6" y="22"/>
                    <a:pt x="46" y="18"/>
                    <a:pt x="45" y="15"/>
                  </a:cubicBezTo>
                  <a:cubicBezTo>
                    <a:pt x="44" y="12"/>
                    <a:pt x="41" y="11"/>
                    <a:pt x="38" y="11"/>
                  </a:cubicBezTo>
                  <a:cubicBezTo>
                    <a:pt x="35" y="11"/>
                    <a:pt x="31" y="13"/>
                    <a:pt x="29" y="16"/>
                  </a:cubicBezTo>
                  <a:cubicBezTo>
                    <a:pt x="26" y="18"/>
                    <a:pt x="23" y="23"/>
                    <a:pt x="22" y="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47"/>
            <p:cNvSpPr>
              <a:spLocks/>
            </p:cNvSpPr>
            <p:nvPr userDrawn="1"/>
          </p:nvSpPr>
          <p:spPr bwMode="auto">
            <a:xfrm>
              <a:off x="5413" y="4170"/>
              <a:ext cx="26" cy="31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5" y="2"/>
                </a:cxn>
                <a:cxn ang="0">
                  <a:pos x="33" y="2"/>
                </a:cxn>
                <a:cxn ang="0">
                  <a:pos x="30" y="14"/>
                </a:cxn>
                <a:cxn ang="0">
                  <a:pos x="41" y="4"/>
                </a:cxn>
                <a:cxn ang="0">
                  <a:pos x="54" y="0"/>
                </a:cxn>
                <a:cxn ang="0">
                  <a:pos x="57" y="0"/>
                </a:cxn>
                <a:cxn ang="0">
                  <a:pos x="54" y="16"/>
                </a:cxn>
                <a:cxn ang="0">
                  <a:pos x="47" y="15"/>
                </a:cxn>
                <a:cxn ang="0">
                  <a:pos x="37" y="18"/>
                </a:cxn>
                <a:cxn ang="0">
                  <a:pos x="27" y="26"/>
                </a:cxn>
                <a:cxn ang="0">
                  <a:pos x="18" y="68"/>
                </a:cxn>
                <a:cxn ang="0">
                  <a:pos x="0" y="68"/>
                </a:cxn>
              </a:cxnLst>
              <a:rect l="0" t="0" r="r" b="b"/>
              <a:pathLst>
                <a:path w="57" h="68">
                  <a:moveTo>
                    <a:pt x="0" y="68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3" y="10"/>
                    <a:pt x="37" y="6"/>
                    <a:pt x="41" y="4"/>
                  </a:cubicBezTo>
                  <a:cubicBezTo>
                    <a:pt x="45" y="1"/>
                    <a:pt x="50" y="0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2" y="15"/>
                    <a:pt x="49" y="15"/>
                    <a:pt x="47" y="15"/>
                  </a:cubicBezTo>
                  <a:cubicBezTo>
                    <a:pt x="44" y="15"/>
                    <a:pt x="40" y="16"/>
                    <a:pt x="37" y="18"/>
                  </a:cubicBezTo>
                  <a:cubicBezTo>
                    <a:pt x="34" y="19"/>
                    <a:pt x="30" y="22"/>
                    <a:pt x="27" y="26"/>
                  </a:cubicBezTo>
                  <a:cubicBezTo>
                    <a:pt x="18" y="68"/>
                    <a:pt x="18" y="68"/>
                    <a:pt x="18" y="68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48"/>
            <p:cNvSpPr>
              <a:spLocks/>
            </p:cNvSpPr>
            <p:nvPr userDrawn="1"/>
          </p:nvSpPr>
          <p:spPr bwMode="auto">
            <a:xfrm>
              <a:off x="5434" y="4170"/>
              <a:ext cx="28" cy="31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3" y="53"/>
                </a:cxn>
                <a:cxn ang="0">
                  <a:pos x="24" y="58"/>
                </a:cxn>
                <a:cxn ang="0">
                  <a:pos x="33" y="56"/>
                </a:cxn>
                <a:cxn ang="0">
                  <a:pos x="37" y="51"/>
                </a:cxn>
                <a:cxn ang="0">
                  <a:pos x="36" y="46"/>
                </a:cxn>
                <a:cxn ang="0">
                  <a:pos x="30" y="42"/>
                </a:cxn>
                <a:cxn ang="0">
                  <a:pos x="24" y="40"/>
                </a:cxn>
                <a:cxn ang="0">
                  <a:pos x="12" y="32"/>
                </a:cxn>
                <a:cxn ang="0">
                  <a:pos x="11" y="20"/>
                </a:cxn>
                <a:cxn ang="0">
                  <a:pos x="20" y="6"/>
                </a:cxn>
                <a:cxn ang="0">
                  <a:pos x="42" y="0"/>
                </a:cxn>
                <a:cxn ang="0">
                  <a:pos x="61" y="2"/>
                </a:cxn>
                <a:cxn ang="0">
                  <a:pos x="58" y="15"/>
                </a:cxn>
                <a:cxn ang="0">
                  <a:pos x="41" y="11"/>
                </a:cxn>
                <a:cxn ang="0">
                  <a:pos x="32" y="13"/>
                </a:cxn>
                <a:cxn ang="0">
                  <a:pos x="29" y="18"/>
                </a:cxn>
                <a:cxn ang="0">
                  <a:pos x="30" y="22"/>
                </a:cxn>
                <a:cxn ang="0">
                  <a:pos x="35" y="26"/>
                </a:cxn>
                <a:cxn ang="0">
                  <a:pos x="40" y="28"/>
                </a:cxn>
                <a:cxn ang="0">
                  <a:pos x="55" y="37"/>
                </a:cxn>
                <a:cxn ang="0">
                  <a:pos x="56" y="48"/>
                </a:cxn>
                <a:cxn ang="0">
                  <a:pos x="46" y="63"/>
                </a:cxn>
                <a:cxn ang="0">
                  <a:pos x="23" y="69"/>
                </a:cxn>
                <a:cxn ang="0">
                  <a:pos x="0" y="66"/>
                </a:cxn>
              </a:cxnLst>
              <a:rect l="0" t="0" r="r" b="b"/>
              <a:pathLst>
                <a:path w="61" h="69">
                  <a:moveTo>
                    <a:pt x="0" y="66"/>
                  </a:moveTo>
                  <a:cubicBezTo>
                    <a:pt x="3" y="53"/>
                    <a:pt x="3" y="53"/>
                    <a:pt x="3" y="53"/>
                  </a:cubicBezTo>
                  <a:cubicBezTo>
                    <a:pt x="11" y="56"/>
                    <a:pt x="18" y="58"/>
                    <a:pt x="24" y="58"/>
                  </a:cubicBezTo>
                  <a:cubicBezTo>
                    <a:pt x="28" y="58"/>
                    <a:pt x="31" y="58"/>
                    <a:pt x="33" y="56"/>
                  </a:cubicBezTo>
                  <a:cubicBezTo>
                    <a:pt x="35" y="55"/>
                    <a:pt x="37" y="53"/>
                    <a:pt x="37" y="51"/>
                  </a:cubicBezTo>
                  <a:cubicBezTo>
                    <a:pt x="38" y="49"/>
                    <a:pt x="37" y="47"/>
                    <a:pt x="36" y="46"/>
                  </a:cubicBezTo>
                  <a:cubicBezTo>
                    <a:pt x="35" y="45"/>
                    <a:pt x="33" y="44"/>
                    <a:pt x="30" y="42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7"/>
                    <a:pt x="15" y="35"/>
                    <a:pt x="12" y="32"/>
                  </a:cubicBezTo>
                  <a:cubicBezTo>
                    <a:pt x="10" y="29"/>
                    <a:pt x="9" y="25"/>
                    <a:pt x="11" y="20"/>
                  </a:cubicBezTo>
                  <a:cubicBezTo>
                    <a:pt x="12" y="14"/>
                    <a:pt x="15" y="9"/>
                    <a:pt x="20" y="6"/>
                  </a:cubicBezTo>
                  <a:cubicBezTo>
                    <a:pt x="26" y="2"/>
                    <a:pt x="33" y="0"/>
                    <a:pt x="42" y="0"/>
                  </a:cubicBezTo>
                  <a:cubicBezTo>
                    <a:pt x="48" y="0"/>
                    <a:pt x="54" y="1"/>
                    <a:pt x="61" y="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2"/>
                    <a:pt x="46" y="11"/>
                    <a:pt x="41" y="11"/>
                  </a:cubicBezTo>
                  <a:cubicBezTo>
                    <a:pt x="37" y="11"/>
                    <a:pt x="35" y="12"/>
                    <a:pt x="32" y="13"/>
                  </a:cubicBezTo>
                  <a:cubicBezTo>
                    <a:pt x="30" y="14"/>
                    <a:pt x="29" y="16"/>
                    <a:pt x="29" y="18"/>
                  </a:cubicBezTo>
                  <a:cubicBezTo>
                    <a:pt x="28" y="20"/>
                    <a:pt x="29" y="21"/>
                    <a:pt x="30" y="22"/>
                  </a:cubicBezTo>
                  <a:cubicBezTo>
                    <a:pt x="30" y="23"/>
                    <a:pt x="32" y="25"/>
                    <a:pt x="35" y="26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8" y="31"/>
                    <a:pt x="53" y="34"/>
                    <a:pt x="55" y="37"/>
                  </a:cubicBezTo>
                  <a:cubicBezTo>
                    <a:pt x="57" y="40"/>
                    <a:pt x="57" y="44"/>
                    <a:pt x="56" y="48"/>
                  </a:cubicBezTo>
                  <a:cubicBezTo>
                    <a:pt x="55" y="54"/>
                    <a:pt x="51" y="59"/>
                    <a:pt x="46" y="63"/>
                  </a:cubicBezTo>
                  <a:cubicBezTo>
                    <a:pt x="40" y="67"/>
                    <a:pt x="32" y="69"/>
                    <a:pt x="23" y="69"/>
                  </a:cubicBezTo>
                  <a:cubicBezTo>
                    <a:pt x="15" y="69"/>
                    <a:pt x="8" y="68"/>
                    <a:pt x="0" y="6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 userDrawn="1"/>
          </p:nvSpPr>
          <p:spPr bwMode="auto">
            <a:xfrm>
              <a:off x="5462" y="4170"/>
              <a:ext cx="33" cy="31"/>
            </a:xfrm>
            <a:custGeom>
              <a:avLst/>
              <a:gdLst/>
              <a:ahLst/>
              <a:cxnLst>
                <a:cxn ang="0">
                  <a:pos x="28" y="69"/>
                </a:cxn>
                <a:cxn ang="0">
                  <a:pos x="11" y="65"/>
                </a:cxn>
                <a:cxn ang="0">
                  <a:pos x="2" y="53"/>
                </a:cxn>
                <a:cxn ang="0">
                  <a:pos x="2" y="35"/>
                </a:cxn>
                <a:cxn ang="0">
                  <a:pos x="10" y="17"/>
                </a:cxn>
                <a:cxn ang="0">
                  <a:pos x="24" y="4"/>
                </a:cxn>
                <a:cxn ang="0">
                  <a:pos x="44" y="0"/>
                </a:cxn>
                <a:cxn ang="0">
                  <a:pos x="61" y="4"/>
                </a:cxn>
                <a:cxn ang="0">
                  <a:pos x="70" y="17"/>
                </a:cxn>
                <a:cxn ang="0">
                  <a:pos x="70" y="35"/>
                </a:cxn>
                <a:cxn ang="0">
                  <a:pos x="62" y="53"/>
                </a:cxn>
                <a:cxn ang="0">
                  <a:pos x="48" y="65"/>
                </a:cxn>
                <a:cxn ang="0">
                  <a:pos x="28" y="69"/>
                </a:cxn>
                <a:cxn ang="0">
                  <a:pos x="31" y="58"/>
                </a:cxn>
                <a:cxn ang="0">
                  <a:pos x="44" y="52"/>
                </a:cxn>
                <a:cxn ang="0">
                  <a:pos x="51" y="35"/>
                </a:cxn>
                <a:cxn ang="0">
                  <a:pos x="51" y="18"/>
                </a:cxn>
                <a:cxn ang="0">
                  <a:pos x="41" y="11"/>
                </a:cxn>
                <a:cxn ang="0">
                  <a:pos x="28" y="18"/>
                </a:cxn>
                <a:cxn ang="0">
                  <a:pos x="21" y="35"/>
                </a:cxn>
                <a:cxn ang="0">
                  <a:pos x="21" y="52"/>
                </a:cxn>
                <a:cxn ang="0">
                  <a:pos x="31" y="58"/>
                </a:cxn>
              </a:cxnLst>
              <a:rect l="0" t="0" r="r" b="b"/>
              <a:pathLst>
                <a:path w="72" h="69">
                  <a:moveTo>
                    <a:pt x="28" y="69"/>
                  </a:moveTo>
                  <a:cubicBezTo>
                    <a:pt x="21" y="69"/>
                    <a:pt x="15" y="68"/>
                    <a:pt x="11" y="65"/>
                  </a:cubicBezTo>
                  <a:cubicBezTo>
                    <a:pt x="6" y="62"/>
                    <a:pt x="3" y="58"/>
                    <a:pt x="2" y="53"/>
                  </a:cubicBezTo>
                  <a:cubicBezTo>
                    <a:pt x="0" y="47"/>
                    <a:pt x="0" y="41"/>
                    <a:pt x="2" y="35"/>
                  </a:cubicBezTo>
                  <a:cubicBezTo>
                    <a:pt x="3" y="28"/>
                    <a:pt x="6" y="22"/>
                    <a:pt x="10" y="17"/>
                  </a:cubicBezTo>
                  <a:cubicBezTo>
                    <a:pt x="14" y="11"/>
                    <a:pt x="18" y="7"/>
                    <a:pt x="24" y="4"/>
                  </a:cubicBezTo>
                  <a:cubicBezTo>
                    <a:pt x="30" y="1"/>
                    <a:pt x="37" y="0"/>
                    <a:pt x="44" y="0"/>
                  </a:cubicBezTo>
                  <a:cubicBezTo>
                    <a:pt x="51" y="0"/>
                    <a:pt x="57" y="1"/>
                    <a:pt x="61" y="4"/>
                  </a:cubicBezTo>
                  <a:cubicBezTo>
                    <a:pt x="66" y="7"/>
                    <a:pt x="69" y="11"/>
                    <a:pt x="70" y="17"/>
                  </a:cubicBezTo>
                  <a:cubicBezTo>
                    <a:pt x="72" y="22"/>
                    <a:pt x="72" y="28"/>
                    <a:pt x="70" y="35"/>
                  </a:cubicBezTo>
                  <a:cubicBezTo>
                    <a:pt x="69" y="41"/>
                    <a:pt x="66" y="47"/>
                    <a:pt x="62" y="53"/>
                  </a:cubicBezTo>
                  <a:cubicBezTo>
                    <a:pt x="58" y="58"/>
                    <a:pt x="54" y="62"/>
                    <a:pt x="48" y="65"/>
                  </a:cubicBezTo>
                  <a:cubicBezTo>
                    <a:pt x="42" y="68"/>
                    <a:pt x="36" y="69"/>
                    <a:pt x="28" y="69"/>
                  </a:cubicBezTo>
                  <a:moveTo>
                    <a:pt x="31" y="58"/>
                  </a:moveTo>
                  <a:cubicBezTo>
                    <a:pt x="36" y="58"/>
                    <a:pt x="40" y="56"/>
                    <a:pt x="44" y="52"/>
                  </a:cubicBezTo>
                  <a:cubicBezTo>
                    <a:pt x="47" y="47"/>
                    <a:pt x="50" y="42"/>
                    <a:pt x="51" y="35"/>
                  </a:cubicBezTo>
                  <a:cubicBezTo>
                    <a:pt x="53" y="28"/>
                    <a:pt x="53" y="22"/>
                    <a:pt x="51" y="18"/>
                  </a:cubicBezTo>
                  <a:cubicBezTo>
                    <a:pt x="50" y="13"/>
                    <a:pt x="46" y="11"/>
                    <a:pt x="41" y="11"/>
                  </a:cubicBezTo>
                  <a:cubicBezTo>
                    <a:pt x="36" y="11"/>
                    <a:pt x="32" y="13"/>
                    <a:pt x="28" y="18"/>
                  </a:cubicBezTo>
                  <a:cubicBezTo>
                    <a:pt x="25" y="22"/>
                    <a:pt x="22" y="28"/>
                    <a:pt x="21" y="35"/>
                  </a:cubicBezTo>
                  <a:cubicBezTo>
                    <a:pt x="19" y="42"/>
                    <a:pt x="19" y="47"/>
                    <a:pt x="21" y="52"/>
                  </a:cubicBezTo>
                  <a:cubicBezTo>
                    <a:pt x="23" y="56"/>
                    <a:pt x="26" y="58"/>
                    <a:pt x="31" y="5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50"/>
            <p:cNvSpPr>
              <a:spLocks/>
            </p:cNvSpPr>
            <p:nvPr userDrawn="1"/>
          </p:nvSpPr>
          <p:spPr bwMode="auto">
            <a:xfrm>
              <a:off x="5494" y="4157"/>
              <a:ext cx="18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8" y="44"/>
                </a:cxn>
                <a:cxn ang="0">
                  <a:pos x="0" y="44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51"/>
            <p:cNvSpPr>
              <a:spLocks/>
            </p:cNvSpPr>
            <p:nvPr userDrawn="1"/>
          </p:nvSpPr>
          <p:spPr bwMode="auto">
            <a:xfrm>
              <a:off x="5509" y="4157"/>
              <a:ext cx="18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9" y="0"/>
                </a:cxn>
                <a:cxn ang="0">
                  <a:pos x="18" y="0"/>
                </a:cxn>
                <a:cxn ang="0">
                  <a:pos x="8" y="44"/>
                </a:cxn>
                <a:cxn ang="0">
                  <a:pos x="0" y="44"/>
                </a:cxn>
              </a:cxnLst>
              <a:rect l="0" t="0" r="r" b="b"/>
              <a:pathLst>
                <a:path w="18" h="44">
                  <a:moveTo>
                    <a:pt x="0" y="44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 userDrawn="1"/>
          </p:nvSpPr>
          <p:spPr bwMode="auto">
            <a:xfrm>
              <a:off x="5537" y="4160"/>
              <a:ext cx="36" cy="41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0" y="0"/>
                </a:cxn>
                <a:cxn ang="0">
                  <a:pos x="54" y="0"/>
                </a:cxn>
                <a:cxn ang="0">
                  <a:pos x="69" y="3"/>
                </a:cxn>
                <a:cxn ang="0">
                  <a:pos x="76" y="11"/>
                </a:cxn>
                <a:cxn ang="0">
                  <a:pos x="76" y="23"/>
                </a:cxn>
                <a:cxn ang="0">
                  <a:pos x="68" y="37"/>
                </a:cxn>
                <a:cxn ang="0">
                  <a:pos x="53" y="48"/>
                </a:cxn>
                <a:cxn ang="0">
                  <a:pos x="73" y="90"/>
                </a:cxn>
                <a:cxn ang="0">
                  <a:pos x="50" y="90"/>
                </a:cxn>
                <a:cxn ang="0">
                  <a:pos x="36" y="53"/>
                </a:cxn>
                <a:cxn ang="0">
                  <a:pos x="26" y="53"/>
                </a:cxn>
                <a:cxn ang="0">
                  <a:pos x="18" y="90"/>
                </a:cxn>
                <a:cxn ang="0">
                  <a:pos x="0" y="90"/>
                </a:cxn>
                <a:cxn ang="0">
                  <a:pos x="29" y="41"/>
                </a:cxn>
                <a:cxn ang="0">
                  <a:pos x="33" y="41"/>
                </a:cxn>
                <a:cxn ang="0">
                  <a:pos x="50" y="36"/>
                </a:cxn>
                <a:cxn ang="0">
                  <a:pos x="57" y="25"/>
                </a:cxn>
                <a:cxn ang="0">
                  <a:pos x="55" y="16"/>
                </a:cxn>
                <a:cxn ang="0">
                  <a:pos x="41" y="13"/>
                </a:cxn>
                <a:cxn ang="0">
                  <a:pos x="35" y="13"/>
                </a:cxn>
                <a:cxn ang="0">
                  <a:pos x="29" y="41"/>
                </a:cxn>
              </a:cxnLst>
              <a:rect l="0" t="0" r="r" b="b"/>
              <a:pathLst>
                <a:path w="77" h="90">
                  <a:moveTo>
                    <a:pt x="0" y="9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6" y="1"/>
                    <a:pt x="69" y="3"/>
                  </a:cubicBezTo>
                  <a:cubicBezTo>
                    <a:pt x="72" y="5"/>
                    <a:pt x="74" y="7"/>
                    <a:pt x="76" y="11"/>
                  </a:cubicBezTo>
                  <a:cubicBezTo>
                    <a:pt x="77" y="14"/>
                    <a:pt x="77" y="18"/>
                    <a:pt x="76" y="23"/>
                  </a:cubicBezTo>
                  <a:cubicBezTo>
                    <a:pt x="75" y="28"/>
                    <a:pt x="72" y="33"/>
                    <a:pt x="68" y="37"/>
                  </a:cubicBezTo>
                  <a:cubicBezTo>
                    <a:pt x="64" y="42"/>
                    <a:pt x="59" y="46"/>
                    <a:pt x="53" y="48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8" y="90"/>
                    <a:pt x="18" y="90"/>
                    <a:pt x="18" y="90"/>
                  </a:cubicBezTo>
                  <a:lnTo>
                    <a:pt x="0" y="90"/>
                  </a:lnTo>
                  <a:close/>
                  <a:moveTo>
                    <a:pt x="29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41" y="41"/>
                    <a:pt x="46" y="39"/>
                    <a:pt x="50" y="36"/>
                  </a:cubicBezTo>
                  <a:cubicBezTo>
                    <a:pt x="54" y="33"/>
                    <a:pt x="56" y="29"/>
                    <a:pt x="57" y="25"/>
                  </a:cubicBezTo>
                  <a:cubicBezTo>
                    <a:pt x="58" y="21"/>
                    <a:pt x="57" y="18"/>
                    <a:pt x="55" y="16"/>
                  </a:cubicBezTo>
                  <a:cubicBezTo>
                    <a:pt x="53" y="14"/>
                    <a:pt x="49" y="13"/>
                    <a:pt x="41" y="1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53"/>
            <p:cNvSpPr>
              <a:spLocks noEditPoints="1"/>
            </p:cNvSpPr>
            <p:nvPr userDrawn="1"/>
          </p:nvSpPr>
          <p:spPr bwMode="auto">
            <a:xfrm>
              <a:off x="5571" y="4170"/>
              <a:ext cx="29" cy="31"/>
            </a:xfrm>
            <a:custGeom>
              <a:avLst/>
              <a:gdLst/>
              <a:ahLst/>
              <a:cxnLst>
                <a:cxn ang="0">
                  <a:pos x="38" y="61"/>
                </a:cxn>
                <a:cxn ang="0">
                  <a:pos x="30" y="66"/>
                </a:cxn>
                <a:cxn ang="0">
                  <a:pos x="23" y="69"/>
                </a:cxn>
                <a:cxn ang="0">
                  <a:pos x="17" y="69"/>
                </a:cxn>
                <a:cxn ang="0">
                  <a:pos x="4" y="64"/>
                </a:cxn>
                <a:cxn ang="0">
                  <a:pos x="1" y="50"/>
                </a:cxn>
                <a:cxn ang="0">
                  <a:pos x="13" y="34"/>
                </a:cxn>
                <a:cxn ang="0">
                  <a:pos x="40" y="27"/>
                </a:cxn>
                <a:cxn ang="0">
                  <a:pos x="45" y="27"/>
                </a:cxn>
                <a:cxn ang="0">
                  <a:pos x="46" y="21"/>
                </a:cxn>
                <a:cxn ang="0">
                  <a:pos x="45" y="13"/>
                </a:cxn>
                <a:cxn ang="0">
                  <a:pos x="37" y="11"/>
                </a:cxn>
                <a:cxn ang="0">
                  <a:pos x="14" y="17"/>
                </a:cxn>
                <a:cxn ang="0">
                  <a:pos x="17" y="5"/>
                </a:cxn>
                <a:cxn ang="0">
                  <a:pos x="42" y="0"/>
                </a:cxn>
                <a:cxn ang="0">
                  <a:pos x="55" y="2"/>
                </a:cxn>
                <a:cxn ang="0">
                  <a:pos x="63" y="8"/>
                </a:cxn>
                <a:cxn ang="0">
                  <a:pos x="64" y="21"/>
                </a:cxn>
                <a:cxn ang="0">
                  <a:pos x="57" y="50"/>
                </a:cxn>
                <a:cxn ang="0">
                  <a:pos x="57" y="57"/>
                </a:cxn>
                <a:cxn ang="0">
                  <a:pos x="60" y="58"/>
                </a:cxn>
                <a:cxn ang="0">
                  <a:pos x="63" y="58"/>
                </a:cxn>
                <a:cxn ang="0">
                  <a:pos x="61" y="68"/>
                </a:cxn>
                <a:cxn ang="0">
                  <a:pos x="51" y="69"/>
                </a:cxn>
                <a:cxn ang="0">
                  <a:pos x="42" y="68"/>
                </a:cxn>
                <a:cxn ang="0">
                  <a:pos x="38" y="61"/>
                </a:cxn>
                <a:cxn ang="0">
                  <a:pos x="40" y="51"/>
                </a:cxn>
                <a:cxn ang="0">
                  <a:pos x="43" y="38"/>
                </a:cxn>
                <a:cxn ang="0">
                  <a:pos x="38" y="38"/>
                </a:cxn>
                <a:cxn ang="0">
                  <a:pos x="25" y="41"/>
                </a:cxn>
                <a:cxn ang="0">
                  <a:pos x="19" y="49"/>
                </a:cxn>
                <a:cxn ang="0">
                  <a:pos x="20" y="55"/>
                </a:cxn>
                <a:cxn ang="0">
                  <a:pos x="26" y="57"/>
                </a:cxn>
                <a:cxn ang="0">
                  <a:pos x="32" y="56"/>
                </a:cxn>
                <a:cxn ang="0">
                  <a:pos x="40" y="51"/>
                </a:cxn>
              </a:cxnLst>
              <a:rect l="0" t="0" r="r" b="b"/>
              <a:pathLst>
                <a:path w="65" h="69">
                  <a:moveTo>
                    <a:pt x="38" y="61"/>
                  </a:moveTo>
                  <a:cubicBezTo>
                    <a:pt x="35" y="63"/>
                    <a:pt x="32" y="65"/>
                    <a:pt x="30" y="66"/>
                  </a:cubicBezTo>
                  <a:cubicBezTo>
                    <a:pt x="28" y="67"/>
                    <a:pt x="26" y="68"/>
                    <a:pt x="23" y="69"/>
                  </a:cubicBezTo>
                  <a:cubicBezTo>
                    <a:pt x="21" y="69"/>
                    <a:pt x="19" y="69"/>
                    <a:pt x="17" y="69"/>
                  </a:cubicBezTo>
                  <a:cubicBezTo>
                    <a:pt x="11" y="69"/>
                    <a:pt x="6" y="68"/>
                    <a:pt x="4" y="64"/>
                  </a:cubicBezTo>
                  <a:cubicBezTo>
                    <a:pt x="1" y="60"/>
                    <a:pt x="0" y="56"/>
                    <a:pt x="1" y="50"/>
                  </a:cubicBezTo>
                  <a:cubicBezTo>
                    <a:pt x="3" y="44"/>
                    <a:pt x="7" y="38"/>
                    <a:pt x="13" y="34"/>
                  </a:cubicBezTo>
                  <a:cubicBezTo>
                    <a:pt x="19" y="30"/>
                    <a:pt x="28" y="27"/>
                    <a:pt x="40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7" y="17"/>
                    <a:pt x="47" y="15"/>
                    <a:pt x="45" y="13"/>
                  </a:cubicBezTo>
                  <a:cubicBezTo>
                    <a:pt x="43" y="12"/>
                    <a:pt x="40" y="11"/>
                    <a:pt x="37" y="11"/>
                  </a:cubicBezTo>
                  <a:cubicBezTo>
                    <a:pt x="30" y="11"/>
                    <a:pt x="22" y="13"/>
                    <a:pt x="14" y="1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6" y="2"/>
                    <a:pt x="34" y="0"/>
                    <a:pt x="42" y="0"/>
                  </a:cubicBezTo>
                  <a:cubicBezTo>
                    <a:pt x="47" y="0"/>
                    <a:pt x="51" y="1"/>
                    <a:pt x="55" y="2"/>
                  </a:cubicBezTo>
                  <a:cubicBezTo>
                    <a:pt x="59" y="3"/>
                    <a:pt x="61" y="5"/>
                    <a:pt x="63" y="8"/>
                  </a:cubicBezTo>
                  <a:cubicBezTo>
                    <a:pt x="65" y="11"/>
                    <a:pt x="65" y="15"/>
                    <a:pt x="64" y="21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4"/>
                    <a:pt x="56" y="56"/>
                    <a:pt x="57" y="57"/>
                  </a:cubicBezTo>
                  <a:cubicBezTo>
                    <a:pt x="58" y="58"/>
                    <a:pt x="59" y="58"/>
                    <a:pt x="60" y="58"/>
                  </a:cubicBezTo>
                  <a:cubicBezTo>
                    <a:pt x="61" y="58"/>
                    <a:pt x="62" y="58"/>
                    <a:pt x="63" y="5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57" y="69"/>
                    <a:pt x="54" y="69"/>
                    <a:pt x="51" y="69"/>
                  </a:cubicBezTo>
                  <a:cubicBezTo>
                    <a:pt x="47" y="69"/>
                    <a:pt x="45" y="69"/>
                    <a:pt x="42" y="68"/>
                  </a:cubicBezTo>
                  <a:cubicBezTo>
                    <a:pt x="40" y="67"/>
                    <a:pt x="39" y="64"/>
                    <a:pt x="38" y="61"/>
                  </a:cubicBezTo>
                  <a:close/>
                  <a:moveTo>
                    <a:pt x="40" y="51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3" y="38"/>
                    <a:pt x="28" y="39"/>
                    <a:pt x="25" y="41"/>
                  </a:cubicBezTo>
                  <a:cubicBezTo>
                    <a:pt x="21" y="43"/>
                    <a:pt x="19" y="46"/>
                    <a:pt x="19" y="49"/>
                  </a:cubicBezTo>
                  <a:cubicBezTo>
                    <a:pt x="18" y="51"/>
                    <a:pt x="19" y="53"/>
                    <a:pt x="20" y="55"/>
                  </a:cubicBezTo>
                  <a:cubicBezTo>
                    <a:pt x="21" y="57"/>
                    <a:pt x="23" y="57"/>
                    <a:pt x="26" y="57"/>
                  </a:cubicBezTo>
                  <a:cubicBezTo>
                    <a:pt x="28" y="57"/>
                    <a:pt x="30" y="57"/>
                    <a:pt x="32" y="56"/>
                  </a:cubicBezTo>
                  <a:cubicBezTo>
                    <a:pt x="35" y="55"/>
                    <a:pt x="37" y="53"/>
                    <a:pt x="40" y="5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54"/>
            <p:cNvSpPr>
              <a:spLocks/>
            </p:cNvSpPr>
            <p:nvPr userDrawn="1"/>
          </p:nvSpPr>
          <p:spPr bwMode="auto">
            <a:xfrm>
              <a:off x="5602" y="4170"/>
              <a:ext cx="32" cy="31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14" y="2"/>
                </a:cxn>
                <a:cxn ang="0">
                  <a:pos x="32" y="2"/>
                </a:cxn>
                <a:cxn ang="0">
                  <a:pos x="30" y="14"/>
                </a:cxn>
                <a:cxn ang="0">
                  <a:pos x="43" y="3"/>
                </a:cxn>
                <a:cxn ang="0">
                  <a:pos x="55" y="0"/>
                </a:cxn>
                <a:cxn ang="0">
                  <a:pos x="68" y="5"/>
                </a:cxn>
                <a:cxn ang="0">
                  <a:pos x="70" y="21"/>
                </a:cxn>
                <a:cxn ang="0">
                  <a:pos x="59" y="68"/>
                </a:cxn>
                <a:cxn ang="0">
                  <a:pos x="42" y="68"/>
                </a:cxn>
                <a:cxn ang="0">
                  <a:pos x="51" y="25"/>
                </a:cxn>
                <a:cxn ang="0">
                  <a:pos x="52" y="18"/>
                </a:cxn>
                <a:cxn ang="0">
                  <a:pos x="50" y="15"/>
                </a:cxn>
                <a:cxn ang="0">
                  <a:pos x="46" y="14"/>
                </a:cxn>
                <a:cxn ang="0">
                  <a:pos x="38" y="17"/>
                </a:cxn>
                <a:cxn ang="0">
                  <a:pos x="27" y="26"/>
                </a:cxn>
                <a:cxn ang="0">
                  <a:pos x="18" y="68"/>
                </a:cxn>
                <a:cxn ang="0">
                  <a:pos x="0" y="68"/>
                </a:cxn>
              </a:cxnLst>
              <a:rect l="0" t="0" r="r" b="b"/>
              <a:pathLst>
                <a:path w="71" h="68">
                  <a:moveTo>
                    <a:pt x="0" y="68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9"/>
                    <a:pt x="38" y="5"/>
                    <a:pt x="43" y="3"/>
                  </a:cubicBezTo>
                  <a:cubicBezTo>
                    <a:pt x="47" y="1"/>
                    <a:pt x="51" y="0"/>
                    <a:pt x="55" y="0"/>
                  </a:cubicBezTo>
                  <a:cubicBezTo>
                    <a:pt x="60" y="0"/>
                    <a:pt x="65" y="2"/>
                    <a:pt x="68" y="5"/>
                  </a:cubicBezTo>
                  <a:cubicBezTo>
                    <a:pt x="71" y="8"/>
                    <a:pt x="71" y="14"/>
                    <a:pt x="70" y="21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2"/>
                    <a:pt x="52" y="19"/>
                    <a:pt x="52" y="18"/>
                  </a:cubicBezTo>
                  <a:cubicBezTo>
                    <a:pt x="51" y="17"/>
                    <a:pt x="51" y="16"/>
                    <a:pt x="50" y="15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3" y="14"/>
                    <a:pt x="41" y="15"/>
                    <a:pt x="38" y="17"/>
                  </a:cubicBezTo>
                  <a:cubicBezTo>
                    <a:pt x="35" y="18"/>
                    <a:pt x="31" y="21"/>
                    <a:pt x="27" y="26"/>
                  </a:cubicBezTo>
                  <a:cubicBezTo>
                    <a:pt x="18" y="68"/>
                    <a:pt x="18" y="68"/>
                    <a:pt x="18" y="68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55"/>
            <p:cNvSpPr>
              <a:spLocks noEditPoints="1"/>
            </p:cNvSpPr>
            <p:nvPr userDrawn="1"/>
          </p:nvSpPr>
          <p:spPr bwMode="auto">
            <a:xfrm>
              <a:off x="5635" y="4157"/>
              <a:ext cx="37" cy="44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45" y="83"/>
                </a:cxn>
                <a:cxn ang="0">
                  <a:pos x="34" y="94"/>
                </a:cxn>
                <a:cxn ang="0">
                  <a:pos x="20" y="97"/>
                </a:cxn>
                <a:cxn ang="0">
                  <a:pos x="4" y="88"/>
                </a:cxn>
                <a:cxn ang="0">
                  <a:pos x="2" y="65"/>
                </a:cxn>
                <a:cxn ang="0">
                  <a:pos x="15" y="38"/>
                </a:cxn>
                <a:cxn ang="0">
                  <a:pos x="38" y="28"/>
                </a:cxn>
                <a:cxn ang="0">
                  <a:pos x="45" y="29"/>
                </a:cxn>
                <a:cxn ang="0">
                  <a:pos x="50" y="31"/>
                </a:cxn>
                <a:cxn ang="0">
                  <a:pos x="55" y="36"/>
                </a:cxn>
                <a:cxn ang="0">
                  <a:pos x="63" y="0"/>
                </a:cxn>
                <a:cxn ang="0">
                  <a:pos x="81" y="0"/>
                </a:cxn>
                <a:cxn ang="0">
                  <a:pos x="60" y="96"/>
                </a:cxn>
                <a:cxn ang="0">
                  <a:pos x="42" y="96"/>
                </a:cxn>
                <a:cxn ang="0">
                  <a:pos x="53" y="47"/>
                </a:cxn>
                <a:cxn ang="0">
                  <a:pos x="47" y="41"/>
                </a:cxn>
                <a:cxn ang="0">
                  <a:pos x="41" y="40"/>
                </a:cxn>
                <a:cxn ang="0">
                  <a:pos x="29" y="47"/>
                </a:cxn>
                <a:cxn ang="0">
                  <a:pos x="22" y="63"/>
                </a:cxn>
                <a:cxn ang="0">
                  <a:pos x="22" y="78"/>
                </a:cxn>
                <a:cxn ang="0">
                  <a:pos x="30" y="83"/>
                </a:cxn>
                <a:cxn ang="0">
                  <a:pos x="38" y="81"/>
                </a:cxn>
                <a:cxn ang="0">
                  <a:pos x="47" y="73"/>
                </a:cxn>
                <a:cxn ang="0">
                  <a:pos x="53" y="47"/>
                </a:cxn>
              </a:cxnLst>
              <a:rect l="0" t="0" r="r" b="b"/>
              <a:pathLst>
                <a:path w="81" h="97">
                  <a:moveTo>
                    <a:pt x="42" y="96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8"/>
                    <a:pt x="38" y="92"/>
                    <a:pt x="34" y="94"/>
                  </a:cubicBezTo>
                  <a:cubicBezTo>
                    <a:pt x="30" y="96"/>
                    <a:pt x="25" y="97"/>
                    <a:pt x="20" y="97"/>
                  </a:cubicBezTo>
                  <a:cubicBezTo>
                    <a:pt x="12" y="97"/>
                    <a:pt x="7" y="94"/>
                    <a:pt x="4" y="88"/>
                  </a:cubicBezTo>
                  <a:cubicBezTo>
                    <a:pt x="0" y="82"/>
                    <a:pt x="0" y="74"/>
                    <a:pt x="2" y="65"/>
                  </a:cubicBezTo>
                  <a:cubicBezTo>
                    <a:pt x="5" y="54"/>
                    <a:pt x="9" y="45"/>
                    <a:pt x="15" y="38"/>
                  </a:cubicBezTo>
                  <a:cubicBezTo>
                    <a:pt x="22" y="31"/>
                    <a:pt x="29" y="28"/>
                    <a:pt x="38" y="28"/>
                  </a:cubicBezTo>
                  <a:cubicBezTo>
                    <a:pt x="41" y="28"/>
                    <a:pt x="43" y="28"/>
                    <a:pt x="45" y="29"/>
                  </a:cubicBezTo>
                  <a:cubicBezTo>
                    <a:pt x="47" y="29"/>
                    <a:pt x="48" y="30"/>
                    <a:pt x="50" y="31"/>
                  </a:cubicBezTo>
                  <a:cubicBezTo>
                    <a:pt x="52" y="32"/>
                    <a:pt x="53" y="34"/>
                    <a:pt x="55" y="3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0" y="96"/>
                    <a:pt x="60" y="96"/>
                    <a:pt x="60" y="96"/>
                  </a:cubicBezTo>
                  <a:lnTo>
                    <a:pt x="42" y="96"/>
                  </a:lnTo>
                  <a:close/>
                  <a:moveTo>
                    <a:pt x="53" y="47"/>
                  </a:moveTo>
                  <a:cubicBezTo>
                    <a:pt x="51" y="44"/>
                    <a:pt x="49" y="42"/>
                    <a:pt x="47" y="41"/>
                  </a:cubicBezTo>
                  <a:cubicBezTo>
                    <a:pt x="45" y="40"/>
                    <a:pt x="43" y="40"/>
                    <a:pt x="41" y="40"/>
                  </a:cubicBezTo>
                  <a:cubicBezTo>
                    <a:pt x="36" y="40"/>
                    <a:pt x="32" y="42"/>
                    <a:pt x="29" y="47"/>
                  </a:cubicBezTo>
                  <a:cubicBezTo>
                    <a:pt x="25" y="51"/>
                    <a:pt x="23" y="57"/>
                    <a:pt x="22" y="63"/>
                  </a:cubicBezTo>
                  <a:cubicBezTo>
                    <a:pt x="20" y="69"/>
                    <a:pt x="20" y="74"/>
                    <a:pt x="22" y="78"/>
                  </a:cubicBezTo>
                  <a:cubicBezTo>
                    <a:pt x="23" y="82"/>
                    <a:pt x="26" y="83"/>
                    <a:pt x="30" y="83"/>
                  </a:cubicBezTo>
                  <a:cubicBezTo>
                    <a:pt x="33" y="83"/>
                    <a:pt x="35" y="82"/>
                    <a:pt x="38" y="81"/>
                  </a:cubicBezTo>
                  <a:cubicBezTo>
                    <a:pt x="41" y="79"/>
                    <a:pt x="44" y="76"/>
                    <a:pt x="47" y="73"/>
                  </a:cubicBezTo>
                  <a:lnTo>
                    <a:pt x="53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56"/>
            <p:cNvSpPr>
              <a:spLocks/>
            </p:cNvSpPr>
            <p:nvPr userDrawn="1"/>
          </p:nvSpPr>
          <p:spPr bwMode="auto">
            <a:xfrm>
              <a:off x="5125" y="4122"/>
              <a:ext cx="51" cy="7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51" y="0"/>
                </a:cxn>
                <a:cxn ang="0">
                  <a:pos x="34" y="79"/>
                </a:cxn>
                <a:cxn ang="0">
                  <a:pos x="0" y="79"/>
                </a:cxn>
                <a:cxn ang="0">
                  <a:pos x="17" y="0"/>
                </a:cxn>
              </a:cxnLst>
              <a:rect l="0" t="0" r="r" b="b"/>
              <a:pathLst>
                <a:path w="51" h="79">
                  <a:moveTo>
                    <a:pt x="17" y="0"/>
                  </a:moveTo>
                  <a:lnTo>
                    <a:pt x="51" y="0"/>
                  </a:lnTo>
                  <a:lnTo>
                    <a:pt x="34" y="79"/>
                  </a:lnTo>
                  <a:lnTo>
                    <a:pt x="0" y="7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57"/>
            <p:cNvSpPr>
              <a:spLocks/>
            </p:cNvSpPr>
            <p:nvPr userDrawn="1"/>
          </p:nvSpPr>
          <p:spPr bwMode="auto">
            <a:xfrm>
              <a:off x="5125" y="4122"/>
              <a:ext cx="51" cy="7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51" y="0"/>
                </a:cxn>
                <a:cxn ang="0">
                  <a:pos x="34" y="79"/>
                </a:cxn>
                <a:cxn ang="0">
                  <a:pos x="0" y="79"/>
                </a:cxn>
                <a:cxn ang="0">
                  <a:pos x="17" y="0"/>
                </a:cxn>
              </a:cxnLst>
              <a:rect l="0" t="0" r="r" b="b"/>
              <a:pathLst>
                <a:path w="51" h="79">
                  <a:moveTo>
                    <a:pt x="17" y="0"/>
                  </a:moveTo>
                  <a:lnTo>
                    <a:pt x="51" y="0"/>
                  </a:lnTo>
                  <a:lnTo>
                    <a:pt x="34" y="79"/>
                  </a:lnTo>
                  <a:lnTo>
                    <a:pt x="0" y="79"/>
                  </a:lnTo>
                  <a:lnTo>
                    <a:pt x="1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58"/>
            <p:cNvSpPr>
              <a:spLocks noEditPoints="1"/>
            </p:cNvSpPr>
            <p:nvPr userDrawn="1"/>
          </p:nvSpPr>
          <p:spPr bwMode="auto">
            <a:xfrm>
              <a:off x="5169" y="4122"/>
              <a:ext cx="96" cy="79"/>
            </a:xfrm>
            <a:custGeom>
              <a:avLst/>
              <a:gdLst/>
              <a:ahLst/>
              <a:cxnLst>
                <a:cxn ang="0">
                  <a:pos x="92" y="68"/>
                </a:cxn>
                <a:cxn ang="0">
                  <a:pos x="100" y="31"/>
                </a:cxn>
                <a:cxn ang="0">
                  <a:pos x="132" y="48"/>
                </a:cxn>
                <a:cxn ang="0">
                  <a:pos x="92" y="68"/>
                </a:cxn>
                <a:cxn ang="0">
                  <a:pos x="0" y="172"/>
                </a:cxn>
                <a:cxn ang="0">
                  <a:pos x="70" y="172"/>
                </a:cxn>
                <a:cxn ang="0">
                  <a:pos x="84" y="106"/>
                </a:cxn>
                <a:cxn ang="0">
                  <a:pos x="117" y="121"/>
                </a:cxn>
                <a:cxn ang="0">
                  <a:pos x="106" y="172"/>
                </a:cxn>
                <a:cxn ang="0">
                  <a:pos x="176" y="172"/>
                </a:cxn>
                <a:cxn ang="0">
                  <a:pos x="187" y="116"/>
                </a:cxn>
                <a:cxn ang="0">
                  <a:pos x="162" y="83"/>
                </a:cxn>
                <a:cxn ang="0">
                  <a:pos x="203" y="44"/>
                </a:cxn>
                <a:cxn ang="0">
                  <a:pos x="149" y="0"/>
                </a:cxn>
                <a:cxn ang="0">
                  <a:pos x="36" y="0"/>
                </a:cxn>
                <a:cxn ang="0">
                  <a:pos x="0" y="172"/>
                </a:cxn>
              </a:cxnLst>
              <a:rect l="0" t="0" r="r" b="b"/>
              <a:pathLst>
                <a:path w="209" h="172">
                  <a:moveTo>
                    <a:pt x="92" y="68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120" y="31"/>
                    <a:pt x="136" y="31"/>
                    <a:pt x="132" y="48"/>
                  </a:cubicBezTo>
                  <a:cubicBezTo>
                    <a:pt x="127" y="70"/>
                    <a:pt x="119" y="68"/>
                    <a:pt x="92" y="68"/>
                  </a:cubicBezTo>
                  <a:moveTo>
                    <a:pt x="0" y="172"/>
                  </a:moveTo>
                  <a:cubicBezTo>
                    <a:pt x="70" y="172"/>
                    <a:pt x="70" y="172"/>
                    <a:pt x="70" y="172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110" y="105"/>
                    <a:pt x="119" y="108"/>
                    <a:pt x="117" y="121"/>
                  </a:cubicBezTo>
                  <a:cubicBezTo>
                    <a:pt x="106" y="172"/>
                    <a:pt x="106" y="172"/>
                    <a:pt x="106" y="172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9" y="109"/>
                    <a:pt x="193" y="91"/>
                    <a:pt x="162" y="83"/>
                  </a:cubicBezTo>
                  <a:cubicBezTo>
                    <a:pt x="193" y="74"/>
                    <a:pt x="200" y="56"/>
                    <a:pt x="203" y="44"/>
                  </a:cubicBezTo>
                  <a:cubicBezTo>
                    <a:pt x="209" y="15"/>
                    <a:pt x="185" y="0"/>
                    <a:pt x="149" y="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59"/>
            <p:cNvSpPr>
              <a:spLocks/>
            </p:cNvSpPr>
            <p:nvPr userDrawn="1"/>
          </p:nvSpPr>
          <p:spPr bwMode="auto">
            <a:xfrm>
              <a:off x="5090" y="4126"/>
              <a:ext cx="150" cy="109"/>
            </a:xfrm>
            <a:custGeom>
              <a:avLst/>
              <a:gdLst/>
              <a:ahLst/>
              <a:cxnLst>
                <a:cxn ang="0">
                  <a:pos x="312" y="175"/>
                </a:cxn>
                <a:cxn ang="0">
                  <a:pos x="255" y="198"/>
                </a:cxn>
                <a:cxn ang="0">
                  <a:pos x="47" y="131"/>
                </a:cxn>
                <a:cxn ang="0">
                  <a:pos x="98" y="17"/>
                </a:cxn>
                <a:cxn ang="0">
                  <a:pos x="101" y="0"/>
                </a:cxn>
                <a:cxn ang="0">
                  <a:pos x="9" y="142"/>
                </a:cxn>
                <a:cxn ang="0">
                  <a:pos x="256" y="203"/>
                </a:cxn>
                <a:cxn ang="0">
                  <a:pos x="327" y="175"/>
                </a:cxn>
                <a:cxn ang="0">
                  <a:pos x="312" y="175"/>
                </a:cxn>
              </a:cxnLst>
              <a:rect l="0" t="0" r="r" b="b"/>
              <a:pathLst>
                <a:path w="327" h="238">
                  <a:moveTo>
                    <a:pt x="312" y="175"/>
                  </a:moveTo>
                  <a:cubicBezTo>
                    <a:pt x="295" y="184"/>
                    <a:pt x="276" y="192"/>
                    <a:pt x="255" y="198"/>
                  </a:cubicBezTo>
                  <a:cubicBezTo>
                    <a:pt x="154" y="227"/>
                    <a:pt x="60" y="197"/>
                    <a:pt x="47" y="131"/>
                  </a:cubicBezTo>
                  <a:cubicBezTo>
                    <a:pt x="39" y="93"/>
                    <a:pt x="60" y="51"/>
                    <a:pt x="98" y="1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37" y="41"/>
                    <a:pt x="0" y="95"/>
                    <a:pt x="9" y="142"/>
                  </a:cubicBezTo>
                  <a:cubicBezTo>
                    <a:pt x="23" y="210"/>
                    <a:pt x="134" y="238"/>
                    <a:pt x="256" y="203"/>
                  </a:cubicBezTo>
                  <a:cubicBezTo>
                    <a:pt x="282" y="195"/>
                    <a:pt x="305" y="186"/>
                    <a:pt x="327" y="175"/>
                  </a:cubicBezTo>
                  <a:cubicBezTo>
                    <a:pt x="312" y="175"/>
                    <a:pt x="312" y="175"/>
                    <a:pt x="312" y="1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60"/>
            <p:cNvSpPr>
              <a:spLocks/>
            </p:cNvSpPr>
            <p:nvPr userDrawn="1"/>
          </p:nvSpPr>
          <p:spPr bwMode="auto">
            <a:xfrm>
              <a:off x="5152" y="4089"/>
              <a:ext cx="150" cy="108"/>
            </a:xfrm>
            <a:custGeom>
              <a:avLst/>
              <a:gdLst/>
              <a:ahLst/>
              <a:cxnLst>
                <a:cxn ang="0">
                  <a:pos x="318" y="96"/>
                </a:cxn>
                <a:cxn ang="0">
                  <a:pos x="71" y="35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72" y="39"/>
                </a:cxn>
                <a:cxn ang="0">
                  <a:pos x="280" y="106"/>
                </a:cxn>
                <a:cxn ang="0">
                  <a:pos x="230" y="220"/>
                </a:cxn>
                <a:cxn ang="0">
                  <a:pos x="226" y="237"/>
                </a:cxn>
                <a:cxn ang="0">
                  <a:pos x="318" y="96"/>
                </a:cxn>
              </a:cxnLst>
              <a:rect l="0" t="0" r="r" b="b"/>
              <a:pathLst>
                <a:path w="327" h="237">
                  <a:moveTo>
                    <a:pt x="318" y="96"/>
                  </a:moveTo>
                  <a:cubicBezTo>
                    <a:pt x="304" y="27"/>
                    <a:pt x="193" y="0"/>
                    <a:pt x="71" y="35"/>
                  </a:cubicBezTo>
                  <a:cubicBezTo>
                    <a:pt x="45" y="42"/>
                    <a:pt x="22" y="51"/>
                    <a:pt x="0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32" y="53"/>
                    <a:pt x="51" y="45"/>
                    <a:pt x="72" y="39"/>
                  </a:cubicBezTo>
                  <a:cubicBezTo>
                    <a:pt x="173" y="10"/>
                    <a:pt x="267" y="40"/>
                    <a:pt x="280" y="106"/>
                  </a:cubicBezTo>
                  <a:cubicBezTo>
                    <a:pt x="288" y="144"/>
                    <a:pt x="268" y="186"/>
                    <a:pt x="230" y="220"/>
                  </a:cubicBezTo>
                  <a:cubicBezTo>
                    <a:pt x="226" y="237"/>
                    <a:pt x="226" y="237"/>
                    <a:pt x="226" y="237"/>
                  </a:cubicBezTo>
                  <a:cubicBezTo>
                    <a:pt x="290" y="196"/>
                    <a:pt x="327" y="142"/>
                    <a:pt x="318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Footer Placeholder 4"/>
          <p:cNvSpPr txBox="1">
            <a:spLocks/>
          </p:cNvSpPr>
          <p:nvPr/>
        </p:nvSpPr>
        <p:spPr bwMode="auto">
          <a:xfrm>
            <a:off x="-1" y="6627342"/>
            <a:ext cx="12191999" cy="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1067" dirty="0">
                <a:solidFill>
                  <a:prstClr val="white">
                    <a:lumMod val="50000"/>
                  </a:prstClr>
                </a:solidFill>
              </a:rPr>
              <a:t>CONFIDENTIAL AND PROPRIETARY INFORMATION OF TRANE</a:t>
            </a:r>
          </a:p>
        </p:txBody>
      </p:sp>
      <p:pic>
        <p:nvPicPr>
          <p:cNvPr id="31" name="Picture 6" descr="slide_bg_v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718333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slide_bg_v2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775"/>
          <a:stretch/>
        </p:blipFill>
        <p:spPr bwMode="auto">
          <a:xfrm rot="10800000">
            <a:off x="-2" y="-8870"/>
            <a:ext cx="12192000" cy="79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23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5pPr>
      <a:lvl6pPr marL="609570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6pPr>
      <a:lvl7pPr marL="1219140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7pPr>
      <a:lvl8pPr marL="1828709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8pPr>
      <a:lvl9pPr marL="2438278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02668" indent="-3026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Font typeface="Arial" charset="0"/>
        <a:buChar char="•"/>
        <a:defRPr sz="2667" b="1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609570" indent="-309019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Arial" charset="0"/>
        <a:buChar char="►"/>
        <a:defRPr b="1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24938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33" b="1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223372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33" b="1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1534508" indent="-30478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33" b="1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3332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39D1D-EF2F-BD4D-8AF8-52B78C7B83D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17381" y="6195067"/>
            <a:ext cx="1228147" cy="3614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CF8C-5646-D247-AE51-6C5521EF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5647"/>
            <a:ext cx="10515600" cy="274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— HALF REGULAR, HALF BOLD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02328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5A4D-AFAC-41B1-BE4E-D032A04F08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2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</p:sldLayoutIdLst>
  <p:hf hdr="0" ftr="0" dt="0"/>
  <p:txStyles>
    <p:titleStyle>
      <a:lvl1pPr marL="0" marR="0" indent="0" algn="l" defTabSz="914354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1200" b="0" kern="1200" smtClean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5pPr>
      <a:lvl6pPr marL="609555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6pPr>
      <a:lvl7pPr marL="1219110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7pPr>
      <a:lvl8pPr marL="1828664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8pPr>
      <a:lvl9pPr marL="2438218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20024" indent="-320024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48" indent="-320024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60072" indent="-320024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23341" indent="-3047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4470" indent="-30477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26720" y="5920818"/>
            <a:ext cx="11338560" cy="609127"/>
          </a:xfrm>
          <a:prstGeom prst="roundRect">
            <a:avLst>
              <a:gd name="adj" fmla="val 21036"/>
            </a:avLst>
          </a:prstGeom>
          <a:solidFill>
            <a:srgbClr val="E04E39"/>
          </a:solidFill>
          <a:ln w="19050" cap="flat" cmpd="sng" algn="ctr">
            <a:solidFill>
              <a:srgbClr val="9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 dirty="0">
                <a:solidFill>
                  <a:prstClr val="white"/>
                </a:solidFill>
                <a:cs typeface="Arial"/>
              </a:rPr>
              <a:t>HSWB SERIES</a:t>
            </a:r>
            <a:endParaRPr lang="en-US" sz="2667" b="1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6" name="Picture 5" descr="A picture containing bathroom, sink&#10;&#10;Description automatically generated">
            <a:extLst>
              <a:ext uri="{FF2B5EF4-FFF2-40B4-BE49-F238E27FC236}">
                <a16:creationId xmlns:a16="http://schemas.microsoft.com/office/drawing/2014/main" id="{3D51EDEA-A71C-4BF0-8A36-4DA2E4CE4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76" y="565573"/>
            <a:ext cx="6035323" cy="47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78373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928" y="499347"/>
            <a:ext cx="10111517" cy="609600"/>
          </a:xfrm>
        </p:spPr>
        <p:txBody>
          <a:bodyPr/>
          <a:lstStyle/>
          <a:p>
            <a:r>
              <a:rPr lang="en-AU" sz="3200" dirty="0"/>
              <a:t>Rapid Restart – </a:t>
            </a:r>
            <a:r>
              <a:rPr lang="en-US" altLang="zh-CN" sz="3200" dirty="0"/>
              <a:t>Best class in industry</a:t>
            </a:r>
            <a:endParaRPr lang="en-AU" sz="3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229061" y="3822563"/>
            <a:ext cx="0" cy="237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91008" y="3289292"/>
            <a:ext cx="0" cy="770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23880" y="3935578"/>
            <a:ext cx="5756499" cy="563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67771" y="4086872"/>
            <a:ext cx="297951" cy="182639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en-US" sz="1100" dirty="0"/>
              <a:t>70</a:t>
            </a:r>
            <a:endParaRPr lang="en-SG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042032" y="4113892"/>
            <a:ext cx="297951" cy="138499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rmAutofit fontScale="62500" lnSpcReduction="20000"/>
          </a:bodyPr>
          <a:lstStyle/>
          <a:p>
            <a:pPr algn="ctr"/>
            <a:r>
              <a:rPr lang="en-US" dirty="0"/>
              <a:t>0</a:t>
            </a:r>
            <a:endParaRPr lang="en-SG" dirty="0"/>
          </a:p>
        </p:txBody>
      </p:sp>
      <p:sp>
        <p:nvSpPr>
          <p:cNvPr id="27" name="TextBox 26"/>
          <p:cNvSpPr txBox="1"/>
          <p:nvPr/>
        </p:nvSpPr>
        <p:spPr>
          <a:xfrm>
            <a:off x="6205922" y="4059853"/>
            <a:ext cx="744879" cy="192538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rmAutofit fontScale="47500" lnSpcReduction="20000"/>
          </a:bodyPr>
          <a:lstStyle/>
          <a:p>
            <a:pPr algn="ctr"/>
            <a:r>
              <a:rPr lang="en-US" dirty="0"/>
              <a:t>Time (</a:t>
            </a:r>
            <a:r>
              <a:rPr lang="en-US" dirty="0" err="1"/>
              <a:t>Secs</a:t>
            </a:r>
            <a:r>
              <a:rPr lang="en-US" dirty="0"/>
              <a:t>) </a:t>
            </a:r>
            <a:endParaRPr lang="en-SG" dirty="0"/>
          </a:p>
        </p:txBody>
      </p:sp>
      <p:sp>
        <p:nvSpPr>
          <p:cNvPr id="28" name="TextBox 27"/>
          <p:cNvSpPr txBox="1"/>
          <p:nvPr/>
        </p:nvSpPr>
        <p:spPr>
          <a:xfrm>
            <a:off x="887920" y="4269511"/>
            <a:ext cx="720905" cy="314324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txBody>
          <a:bodyPr wrap="square" lIns="36000" tIns="0" rIns="36000" bIns="0" rtlCol="0" anchor="ctr" anchorCtr="0">
            <a:normAutofit/>
          </a:bodyPr>
          <a:lstStyle/>
          <a:p>
            <a:pPr algn="ctr"/>
            <a:r>
              <a:rPr lang="en-US" sz="900" b="1" dirty="0"/>
              <a:t>Power restored</a:t>
            </a:r>
            <a:endParaRPr lang="en-SG" sz="9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02129" y="4269511"/>
            <a:ext cx="979026" cy="314324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en-US" sz="900" b="1" dirty="0"/>
              <a:t>Compressor restarted</a:t>
            </a:r>
            <a:endParaRPr lang="en-SG" sz="9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208555" y="3511104"/>
            <a:ext cx="3038055" cy="30777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Chiller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pre-start check</a:t>
            </a:r>
            <a:endParaRPr lang="en-SG" sz="1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29061" y="3511105"/>
            <a:ext cx="1880170" cy="307777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Compressors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run</a:t>
            </a:r>
            <a:endParaRPr lang="en-SG" sz="1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454" y="5286515"/>
            <a:ext cx="996594" cy="30777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Chiller </a:t>
            </a:r>
            <a:br>
              <a:rPr lang="en-US" dirty="0"/>
            </a:br>
            <a:r>
              <a:rPr lang="en-US" dirty="0"/>
              <a:t>pre-start check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2166048" y="5286737"/>
            <a:ext cx="1880170" cy="307777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Compressors </a:t>
            </a:r>
            <a:br>
              <a:rPr lang="en-US"/>
            </a:br>
            <a:r>
              <a:rPr lang="en-US"/>
              <a:t>run</a:t>
            </a:r>
            <a:endParaRPr lang="en-SG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66049" y="5597381"/>
            <a:ext cx="0" cy="237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69455" y="5064110"/>
            <a:ext cx="0" cy="770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2327" y="5721656"/>
            <a:ext cx="4017195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7073" y="5888711"/>
            <a:ext cx="297951" cy="138499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rmAutofit fontScale="62500" lnSpcReduction="20000"/>
          </a:bodyPr>
          <a:lstStyle/>
          <a:p>
            <a:pPr algn="ctr"/>
            <a:r>
              <a:rPr lang="en-US" dirty="0"/>
              <a:t>25</a:t>
            </a:r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1020479" y="5888710"/>
            <a:ext cx="297951" cy="138499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rmAutofit fontScale="62500" lnSpcReduction="20000"/>
          </a:bodyPr>
          <a:lstStyle/>
          <a:p>
            <a:pPr algn="ctr"/>
            <a:r>
              <a:rPr lang="en-US" dirty="0"/>
              <a:t>0</a:t>
            </a:r>
            <a:endParaRPr lang="en-SG" dirty="0"/>
          </a:p>
        </p:txBody>
      </p:sp>
      <p:sp>
        <p:nvSpPr>
          <p:cNvPr id="16" name="TextBox 15"/>
          <p:cNvSpPr txBox="1"/>
          <p:nvPr/>
        </p:nvSpPr>
        <p:spPr>
          <a:xfrm>
            <a:off x="4667803" y="5834671"/>
            <a:ext cx="744879" cy="192538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rmAutofit fontScale="47500" lnSpcReduction="20000"/>
          </a:bodyPr>
          <a:lstStyle/>
          <a:p>
            <a:pPr algn="ctr"/>
            <a:r>
              <a:rPr lang="en-US" dirty="0"/>
              <a:t>Time (</a:t>
            </a:r>
            <a:r>
              <a:rPr lang="en-US" dirty="0" err="1"/>
              <a:t>Secs</a:t>
            </a:r>
            <a:r>
              <a:rPr lang="en-US" dirty="0"/>
              <a:t>) </a:t>
            </a:r>
            <a:endParaRPr lang="en-SG" dirty="0"/>
          </a:p>
        </p:txBody>
      </p:sp>
      <p:sp>
        <p:nvSpPr>
          <p:cNvPr id="18" name="TextBox 17"/>
          <p:cNvSpPr txBox="1"/>
          <p:nvPr/>
        </p:nvSpPr>
        <p:spPr>
          <a:xfrm>
            <a:off x="866367" y="6044329"/>
            <a:ext cx="720905" cy="314324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txBody>
          <a:bodyPr wrap="square" lIns="36000" tIns="0" rIns="36000" bIns="0" rtlCol="0" anchor="ctr" anchorCtr="0">
            <a:normAutofit/>
          </a:bodyPr>
          <a:lstStyle/>
          <a:p>
            <a:pPr algn="ctr"/>
            <a:r>
              <a:rPr lang="en-US" sz="900" b="1" dirty="0"/>
              <a:t>Power restored</a:t>
            </a:r>
            <a:endParaRPr lang="en-SG" sz="9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667751" y="6044329"/>
            <a:ext cx="1020729" cy="314324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en-US" sz="900" b="1" dirty="0"/>
              <a:t>Compressor restarted</a:t>
            </a:r>
            <a:endParaRPr lang="en-SG" sz="900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748392" y="2105116"/>
            <a:ext cx="0" cy="237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56756" y="1565948"/>
            <a:ext cx="0" cy="770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9628" y="2217864"/>
            <a:ext cx="9046109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49111" y="2353336"/>
            <a:ext cx="398561" cy="182639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en-US" sz="1100" dirty="0"/>
              <a:t>300</a:t>
            </a:r>
            <a:endParaRPr lang="en-SG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007780" y="2390548"/>
            <a:ext cx="297951" cy="138499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rmAutofit fontScale="62500" lnSpcReduction="20000"/>
          </a:bodyPr>
          <a:lstStyle/>
          <a:p>
            <a:pPr algn="ctr"/>
            <a:r>
              <a:rPr lang="en-US" dirty="0"/>
              <a:t>0</a:t>
            </a:r>
            <a:endParaRPr lang="en-SG" dirty="0"/>
          </a:p>
        </p:txBody>
      </p:sp>
      <p:sp>
        <p:nvSpPr>
          <p:cNvPr id="47" name="TextBox 46"/>
          <p:cNvSpPr txBox="1"/>
          <p:nvPr/>
        </p:nvSpPr>
        <p:spPr>
          <a:xfrm>
            <a:off x="9438977" y="2358975"/>
            <a:ext cx="744879" cy="192538"/>
          </a:xfrm>
          <a:prstGeom prst="rect">
            <a:avLst/>
          </a:prstGeom>
          <a:noFill/>
        </p:spPr>
        <p:txBody>
          <a:bodyPr wrap="square" lIns="36000" tIns="0" rIns="36000" bIns="0" rtlCol="0" anchor="ctr" anchorCtr="0">
            <a:normAutofit fontScale="47500" lnSpcReduction="20000"/>
          </a:bodyPr>
          <a:lstStyle/>
          <a:p>
            <a:pPr algn="ctr"/>
            <a:r>
              <a:rPr lang="en-US" dirty="0"/>
              <a:t>Time (</a:t>
            </a:r>
            <a:r>
              <a:rPr lang="en-US" dirty="0" err="1"/>
              <a:t>Secs</a:t>
            </a:r>
            <a:r>
              <a:rPr lang="en-US" dirty="0"/>
              <a:t>) </a:t>
            </a:r>
            <a:endParaRPr lang="en-SG" dirty="0"/>
          </a:p>
        </p:txBody>
      </p:sp>
      <p:sp>
        <p:nvSpPr>
          <p:cNvPr id="48" name="TextBox 47"/>
          <p:cNvSpPr txBox="1"/>
          <p:nvPr/>
        </p:nvSpPr>
        <p:spPr>
          <a:xfrm>
            <a:off x="853668" y="2546167"/>
            <a:ext cx="720905" cy="314324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txBody>
          <a:bodyPr wrap="square" lIns="36000" tIns="0" rIns="36000" bIns="0" rtlCol="0" anchor="ctr" anchorCtr="0">
            <a:normAutofit/>
          </a:bodyPr>
          <a:lstStyle/>
          <a:p>
            <a:pPr algn="ctr"/>
            <a:r>
              <a:rPr lang="en-US" sz="900" b="1" dirty="0"/>
              <a:t>Power restored</a:t>
            </a:r>
            <a:endParaRPr lang="en-SG" sz="9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258879" y="2551513"/>
            <a:ext cx="979026" cy="314324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lIns="36000" tIns="0" rIns="36000" bIns="0" rtlCol="0" anchor="ctr" anchorCtr="0">
            <a:noAutofit/>
          </a:bodyPr>
          <a:lstStyle/>
          <a:p>
            <a:pPr algn="ctr"/>
            <a:r>
              <a:rPr lang="en-US" sz="900" b="1" dirty="0"/>
              <a:t>Compressor restarted</a:t>
            </a:r>
            <a:endParaRPr lang="en-SG" sz="9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39601" y="1787179"/>
            <a:ext cx="2501113" cy="30777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Compressors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run</a:t>
            </a:r>
            <a:endParaRPr lang="en-SG" sz="10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89385" y="1787762"/>
            <a:ext cx="1957400" cy="307777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IGV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Reset</a:t>
            </a:r>
            <a:endParaRPr lang="en-SG" sz="10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46785" y="1794397"/>
            <a:ext cx="1957400" cy="30777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000" b="1" dirty="0"/>
              <a:t>Check oil </a:t>
            </a:r>
            <a:br>
              <a:rPr lang="en-US" sz="1000" b="1" dirty="0"/>
            </a:br>
            <a:r>
              <a:rPr lang="en-US" sz="1000" b="1" dirty="0"/>
              <a:t>temperature</a:t>
            </a:r>
            <a:endParaRPr lang="en-SG" sz="1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104185" y="1787762"/>
            <a:ext cx="1635416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000" b="1" dirty="0"/>
              <a:t>Confirm </a:t>
            </a:r>
            <a:br>
              <a:rPr lang="en-US" sz="1000" b="1" dirty="0"/>
            </a:br>
            <a:r>
              <a:rPr lang="en-US" sz="1000" b="1" dirty="0"/>
              <a:t>oil flow</a:t>
            </a:r>
            <a:endParaRPr lang="en-SG" sz="1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156755" y="1109657"/>
            <a:ext cx="194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sp>
        <p:nvSpPr>
          <p:cNvPr id="57" name="TextBox 56"/>
          <p:cNvSpPr txBox="1"/>
          <p:nvPr/>
        </p:nvSpPr>
        <p:spPr>
          <a:xfrm>
            <a:off x="1305731" y="2995277"/>
            <a:ext cx="2740487" cy="2716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txBody>
          <a:bodyPr wrap="square" lIns="36000" tIns="0" rIns="36000" bIns="0" rtlCol="0" anchor="ctr" anchorCtr="0">
            <a:normAutofit fontScale="92500"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HSWB Rapid Restart @ long power failure</a:t>
            </a:r>
            <a:endParaRPr lang="en-SG" sz="1200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12152" y="4711806"/>
            <a:ext cx="2734066" cy="2716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lIns="36000" tIns="0" rIns="36000" bIns="0" rtlCol="0" anchor="ctr" anchorCtr="0">
            <a:normAutofit fontScale="85000" lnSpcReduction="10000"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HSWB Rapid Restart @ short power failure</a:t>
            </a:r>
            <a:endParaRPr lang="en-SG" sz="1200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0FFBCC-0C08-455D-8C2A-B70764F2F865}"/>
              </a:ext>
            </a:extLst>
          </p:cNvPr>
          <p:cNvSpPr txBox="1"/>
          <p:nvPr/>
        </p:nvSpPr>
        <p:spPr>
          <a:xfrm>
            <a:off x="1305730" y="1195539"/>
            <a:ext cx="2740487" cy="2716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txBody>
          <a:bodyPr wrap="square" lIns="36000" tIns="0" rIns="36000" bIns="0" rtlCol="0" anchor="ctr" anchorCtr="0">
            <a:norm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Oiled chiller @ short power failure</a:t>
            </a:r>
            <a:endParaRPr lang="en-SG" sz="1200" dirty="0">
              <a:solidFill>
                <a:srgbClr val="002060"/>
              </a:solidFill>
            </a:endParaRPr>
          </a:p>
        </p:txBody>
      </p:sp>
      <p:pic>
        <p:nvPicPr>
          <p:cNvPr id="6" name="Graphic 5" descr="Stopwatch with solid fill">
            <a:extLst>
              <a:ext uri="{FF2B5EF4-FFF2-40B4-BE49-F238E27FC236}">
                <a16:creationId xmlns:a16="http://schemas.microsoft.com/office/drawing/2014/main" id="{B2913AB2-865F-4203-9527-FC70BA19F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9441" y="4338622"/>
            <a:ext cx="1705707" cy="17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0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 animBg="1"/>
      <p:bldP spid="33" grpId="0" animBg="1"/>
      <p:bldP spid="34" grpId="0" animBg="1"/>
      <p:bldP spid="4" grpId="0" animBg="1"/>
      <p:bldP spid="5" grpId="0" animBg="1"/>
      <p:bldP spid="14" grpId="0"/>
      <p:bldP spid="15" grpId="0"/>
      <p:bldP spid="16" grpId="0"/>
      <p:bldP spid="18" grpId="0" animBg="1"/>
      <p:bldP spid="35" grpId="0" animBg="1"/>
      <p:bldP spid="45" grpId="0"/>
      <p:bldP spid="46" grpId="0"/>
      <p:bldP spid="47" grpId="0"/>
      <p:bldP spid="48" grpId="0" animBg="1"/>
      <p:bldP spid="49" grpId="0" animBg="1"/>
      <p:bldP spid="41" grpId="0" animBg="1"/>
      <p:bldP spid="51" grpId="0" animBg="1"/>
      <p:bldP spid="52" grpId="0" animBg="1"/>
      <p:bldP spid="53" grpId="0" animBg="1"/>
      <p:bldP spid="57" grpId="0" animBg="1"/>
      <p:bldP spid="58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19288" y="1125539"/>
            <a:ext cx="3835400" cy="2947987"/>
          </a:xfrm>
          <a:prstGeom prst="rect">
            <a:avLst/>
          </a:prstGeom>
        </p:spPr>
        <p:txBody>
          <a:bodyPr/>
          <a:lstStyle>
            <a:lvl1pPr marL="358775" indent="-358775">
              <a:spcBef>
                <a:spcPts val="400"/>
              </a:spcBef>
              <a:buClr>
                <a:srgbClr val="A5C249"/>
              </a:buClr>
              <a:buSzPct val="68000"/>
              <a:buFont typeface="Wingdings" panose="05000000000000000000" pitchFamily="2" charset="2"/>
              <a:buChar char="l"/>
              <a:defRPr sz="3200">
                <a:solidFill>
                  <a:srgbClr val="00339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19138" indent="-358775">
              <a:spcBef>
                <a:spcPts val="325"/>
              </a:spcBef>
              <a:buClr>
                <a:srgbClr val="A5C249"/>
              </a:buClr>
              <a:buFont typeface="Arial" panose="020B0604020202020204" pitchFamily="34" charset="0"/>
              <a:buChar char="•"/>
              <a:defRPr sz="3200">
                <a:solidFill>
                  <a:srgbClr val="00339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1079500" indent="-358775">
              <a:spcBef>
                <a:spcPts val="350"/>
              </a:spcBef>
              <a:buClr>
                <a:srgbClr val="A5C249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339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438275" indent="-358775">
              <a:spcBef>
                <a:spcPts val="350"/>
              </a:spcBef>
              <a:buClr>
                <a:srgbClr val="A5C249"/>
              </a:buClr>
              <a:buFont typeface="Arial" panose="020B0604020202020204" pitchFamily="34" charset="0"/>
              <a:buChar char="•"/>
              <a:defRPr sz="3200">
                <a:solidFill>
                  <a:srgbClr val="00339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798638" indent="-358775">
              <a:spcBef>
                <a:spcPts val="350"/>
              </a:spcBef>
              <a:buClr>
                <a:srgbClr val="A5C249"/>
              </a:buClr>
              <a:buFont typeface="Arial" panose="020B0604020202020204" pitchFamily="34" charset="0"/>
              <a:buChar char="•"/>
              <a:defRPr sz="3200">
                <a:solidFill>
                  <a:srgbClr val="00339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5pPr>
            <a:lvl6pPr marL="2255838" indent="-358775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A5C249"/>
              </a:buClr>
              <a:buFont typeface="Arial" panose="020B0604020202020204" pitchFamily="34" charset="0"/>
              <a:buChar char="•"/>
              <a:defRPr sz="3200">
                <a:solidFill>
                  <a:srgbClr val="00339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6pPr>
            <a:lvl7pPr marL="2713038" indent="-358775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A5C249"/>
              </a:buClr>
              <a:buFont typeface="Arial" panose="020B0604020202020204" pitchFamily="34" charset="0"/>
              <a:buChar char="•"/>
              <a:defRPr sz="3200">
                <a:solidFill>
                  <a:srgbClr val="00339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7pPr>
            <a:lvl8pPr marL="3170238" indent="-358775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A5C249"/>
              </a:buClr>
              <a:buFont typeface="Arial" panose="020B0604020202020204" pitchFamily="34" charset="0"/>
              <a:buChar char="•"/>
              <a:defRPr sz="3200">
                <a:solidFill>
                  <a:srgbClr val="00339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8pPr>
            <a:lvl9pPr marL="3627438" indent="-358775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A5C249"/>
              </a:buClr>
              <a:buFont typeface="Arial" panose="020B0604020202020204" pitchFamily="34" charset="0"/>
              <a:buChar char="•"/>
              <a:defRPr sz="3200">
                <a:solidFill>
                  <a:srgbClr val="003399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ts val="763"/>
              </a:spcBef>
              <a:buClr>
                <a:srgbClr val="808080"/>
              </a:buClr>
              <a:buSzTx/>
              <a:buFont typeface="Wingdings" panose="05000000000000000000" pitchFamily="2" charset="2"/>
              <a:buChar char=""/>
            </a:pPr>
            <a:endParaRPr lang="en-US" altLang="zh-HK" sz="1200" dirty="0">
              <a:solidFill>
                <a:schemeClr val="tx1"/>
              </a:solidFill>
              <a:latin typeface="Lucida Sans Unicode" panose="020B0602030504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39617" y="1718896"/>
            <a:ext cx="10832122" cy="3420208"/>
          </a:xfrm>
          <a:noFill/>
        </p:spPr>
        <p:txBody>
          <a:bodyPr>
            <a:noAutofit/>
          </a:bodyPr>
          <a:lstStyle/>
          <a:p>
            <a:r>
              <a:rPr lang="en-AU" sz="2000" dirty="0"/>
              <a:t>No oil related pressure and temperature checks, safeties or timers. No mechanical stress on compressors during restart</a:t>
            </a:r>
          </a:p>
          <a:p>
            <a:r>
              <a:rPr lang="en-AU" sz="2000" dirty="0"/>
              <a:t>No hours based limitation on number of restarts (open drive compressors should only be restarted twice an hour)</a:t>
            </a:r>
          </a:p>
          <a:p>
            <a:r>
              <a:rPr lang="en-AU" sz="2000" dirty="0"/>
              <a:t>No loss of communications with Chiller controller.</a:t>
            </a:r>
          </a:p>
          <a:p>
            <a:r>
              <a:rPr lang="en-AU" sz="2000" dirty="0"/>
              <a:t>Fast chilled water recovery with dedicated programme - eliminate the need for additional thermal storage</a:t>
            </a:r>
          </a:p>
          <a:p>
            <a:endParaRPr lang="en-AU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6493" y="59961"/>
            <a:ext cx="8317523" cy="1143000"/>
          </a:xfrm>
        </p:spPr>
        <p:txBody>
          <a:bodyPr/>
          <a:lstStyle/>
          <a:p>
            <a:pPr algn="l"/>
            <a:r>
              <a:rPr lang="en-AU" sz="3200" dirty="0"/>
              <a:t>Rapid Fast Restart Advantages</a:t>
            </a:r>
          </a:p>
        </p:txBody>
      </p:sp>
    </p:spTree>
    <p:extLst>
      <p:ext uri="{BB962C8B-B14F-4D97-AF65-F5344CB8AC3E}">
        <p14:creationId xmlns:p14="http://schemas.microsoft.com/office/powerpoint/2010/main" val="4197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5A4D-AFAC-41B1-BE4E-D032A04F08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83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43472" y="107835"/>
            <a:ext cx="1097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4384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Key Decision Criteria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995" y="650688"/>
            <a:ext cx="8797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What is important to you?</a:t>
            </a:r>
            <a:endParaRPr lang="en-US" sz="2400" i="1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6720" y="5920818"/>
            <a:ext cx="11338560" cy="609127"/>
          </a:xfrm>
          <a:prstGeom prst="roundRect">
            <a:avLst>
              <a:gd name="adj" fmla="val 21036"/>
            </a:avLst>
          </a:prstGeom>
          <a:solidFill>
            <a:srgbClr val="E04E39"/>
          </a:solidFill>
          <a:ln w="19050" cap="flat" cmpd="sng" algn="ctr">
            <a:solidFill>
              <a:srgbClr val="9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prstClr val="white"/>
                </a:solidFill>
                <a:cs typeface="Arial"/>
              </a:rPr>
              <a:t>Understanding Requirement is Key to Selecting the Right Chiller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025025" y="1210315"/>
            <a:ext cx="2066193" cy="1987061"/>
          </a:xfrm>
          <a:prstGeom prst="roundRect">
            <a:avLst/>
          </a:prstGeom>
          <a:solidFill>
            <a:srgbClr val="E04E39"/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25024" y="1210315"/>
            <a:ext cx="2066193" cy="15122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062904" y="1210315"/>
            <a:ext cx="2066193" cy="1987061"/>
          </a:xfrm>
          <a:prstGeom prst="roundRect">
            <a:avLst/>
          </a:prstGeom>
          <a:solidFill>
            <a:srgbClr val="E04E39"/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062903" y="1210315"/>
            <a:ext cx="2066193" cy="15122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100782" y="1210315"/>
            <a:ext cx="2066193" cy="1987061"/>
          </a:xfrm>
          <a:prstGeom prst="roundRect">
            <a:avLst/>
          </a:prstGeom>
          <a:solidFill>
            <a:srgbClr val="E04E39"/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8100781" y="1210315"/>
            <a:ext cx="2066193" cy="15122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025025" y="3550470"/>
            <a:ext cx="2066193" cy="1987061"/>
          </a:xfrm>
          <a:prstGeom prst="roundRect">
            <a:avLst/>
          </a:prstGeom>
          <a:solidFill>
            <a:srgbClr val="E04E39"/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2025024" y="3550470"/>
            <a:ext cx="2066193" cy="15122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062904" y="3550470"/>
            <a:ext cx="2066193" cy="1987061"/>
          </a:xfrm>
          <a:prstGeom prst="roundRect">
            <a:avLst/>
          </a:prstGeom>
          <a:solidFill>
            <a:srgbClr val="E04E39"/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062903" y="3550470"/>
            <a:ext cx="2066193" cy="15122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8100782" y="3550470"/>
            <a:ext cx="2066193" cy="1987061"/>
          </a:xfrm>
          <a:prstGeom prst="roundRect">
            <a:avLst/>
          </a:prstGeom>
          <a:solidFill>
            <a:srgbClr val="E04E39"/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8100781" y="3550470"/>
            <a:ext cx="2066193" cy="15122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E04E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2042610" y="2767199"/>
            <a:ext cx="2039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Life Cycle Costs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5106865" y="2767199"/>
            <a:ext cx="2039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Efficiency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8144743" y="2765422"/>
            <a:ext cx="2039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Reliability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2016234" y="5114584"/>
            <a:ext cx="2039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Footprint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5080489" y="5114584"/>
            <a:ext cx="2039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Installed Cost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8118367" y="5112807"/>
            <a:ext cx="2039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Lead Time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744" y="1465447"/>
            <a:ext cx="1020056" cy="10200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04" y="1473899"/>
            <a:ext cx="996585" cy="9965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91" y="3751911"/>
            <a:ext cx="1103457" cy="11034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96" y="1399801"/>
            <a:ext cx="1133304" cy="113330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28" y="3782190"/>
            <a:ext cx="1093535" cy="10935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47" y="3753678"/>
            <a:ext cx="1174504" cy="11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26616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42856" y="1267045"/>
            <a:ext cx="6357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0000"/>
              </a:buClr>
            </a:pPr>
            <a:r>
              <a:rPr lang="en-US" altLang="zh-CN" sz="2400" b="1" dirty="0">
                <a:solidFill>
                  <a:srgbClr val="E04E39"/>
                </a:solidFill>
              </a:rPr>
              <a:t>Reliability</a:t>
            </a:r>
            <a:r>
              <a:rPr lang="en-US" sz="2400" b="1" dirty="0"/>
              <a:t> multi-compressor design for better stability</a:t>
            </a:r>
          </a:p>
          <a:p>
            <a:pPr>
              <a:buClr>
                <a:srgbClr val="920000"/>
              </a:buClr>
            </a:pPr>
            <a:endParaRPr lang="en-US" sz="2400" b="1" dirty="0"/>
          </a:p>
          <a:p>
            <a:pPr>
              <a:buClr>
                <a:srgbClr val="920000"/>
              </a:buClr>
            </a:pPr>
            <a:r>
              <a:rPr lang="en-US" sz="2400" b="1" dirty="0">
                <a:solidFill>
                  <a:srgbClr val="E04E39"/>
                </a:solidFill>
              </a:rPr>
              <a:t>Efficient</a:t>
            </a:r>
            <a:r>
              <a:rPr lang="en-US" sz="2400" b="1" dirty="0"/>
              <a:t> delivers better efficiency curve from hybrid compressor control</a:t>
            </a:r>
          </a:p>
          <a:p>
            <a:pPr>
              <a:buClr>
                <a:srgbClr val="920000"/>
              </a:buClr>
            </a:pPr>
            <a:endParaRPr lang="en-US" sz="2400" b="1" dirty="0"/>
          </a:p>
          <a:p>
            <a:pPr>
              <a:buClr>
                <a:srgbClr val="920000"/>
              </a:buClr>
            </a:pPr>
            <a:r>
              <a:rPr lang="en-US" sz="2400" b="1" dirty="0">
                <a:solidFill>
                  <a:srgbClr val="E04E39"/>
                </a:solidFill>
              </a:rPr>
              <a:t>Environmental</a:t>
            </a:r>
            <a:r>
              <a:rPr lang="en-US" sz="2400" b="1" dirty="0"/>
              <a:t> benefits to meet sustainability goals</a:t>
            </a:r>
          </a:p>
        </p:txBody>
      </p:sp>
      <p:sp>
        <p:nvSpPr>
          <p:cNvPr id="9" name="Title 13"/>
          <p:cNvSpPr txBox="1">
            <a:spLocks/>
          </p:cNvSpPr>
          <p:nvPr/>
        </p:nvSpPr>
        <p:spPr>
          <a:xfrm>
            <a:off x="579929" y="499347"/>
            <a:ext cx="8300302" cy="6096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55555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55555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55555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55555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55555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21917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82875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43833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kern="0" dirty="0">
                <a:ea typeface="MS PGothic"/>
                <a:cs typeface="Arial"/>
              </a:rPr>
              <a:t>HSWB Maglev Centrifugal Chiller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26720" y="5920818"/>
            <a:ext cx="11338560" cy="609127"/>
          </a:xfrm>
          <a:prstGeom prst="roundRect">
            <a:avLst>
              <a:gd name="adj" fmla="val 21036"/>
            </a:avLst>
          </a:prstGeom>
          <a:solidFill>
            <a:srgbClr val="E04E39"/>
          </a:solidFill>
          <a:ln w="19050" cap="flat" cmpd="sng" algn="ctr">
            <a:solidFill>
              <a:srgbClr val="9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prstClr val="white"/>
                </a:solidFill>
                <a:cs typeface="Arial"/>
              </a:rPr>
              <a:t>Balancing Size, Cost, Performance, &amp; Reliability</a:t>
            </a:r>
          </a:p>
        </p:txBody>
      </p:sp>
      <p:pic>
        <p:nvPicPr>
          <p:cNvPr id="3" name="Picture 2" descr="A picture containing bathroom, sink&#10;&#10;Description automatically generated">
            <a:extLst>
              <a:ext uri="{FF2B5EF4-FFF2-40B4-BE49-F238E27FC236}">
                <a16:creationId xmlns:a16="http://schemas.microsoft.com/office/drawing/2014/main" id="{5C5F7B85-37DA-4DF4-8567-18A84F5B2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" y="1267045"/>
            <a:ext cx="4888574" cy="386861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305AC0-DFB9-4552-976E-4E2D37D62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172430"/>
              </p:ext>
            </p:extLst>
          </p:nvPr>
        </p:nvGraphicFramePr>
        <p:xfrm>
          <a:off x="5530362" y="4472131"/>
          <a:ext cx="6234918" cy="960966"/>
        </p:xfrm>
        <a:graphic>
          <a:graphicData uri="http://schemas.openxmlformats.org/drawingml/2006/table">
            <a:tbl>
              <a:tblPr/>
              <a:tblGrid>
                <a:gridCol w="2435469">
                  <a:extLst>
                    <a:ext uri="{9D8B030D-6E8A-4147-A177-3AD203B41FA5}">
                      <a16:colId xmlns:a16="http://schemas.microsoft.com/office/drawing/2014/main" val="646201673"/>
                    </a:ext>
                  </a:extLst>
                </a:gridCol>
                <a:gridCol w="3799449">
                  <a:extLst>
                    <a:ext uri="{9D8B030D-6E8A-4147-A177-3AD203B41FA5}">
                      <a16:colId xmlns:a16="http://schemas.microsoft.com/office/drawing/2014/main" val="3337566035"/>
                    </a:ext>
                  </a:extLst>
                </a:gridCol>
              </a:tblGrid>
              <a:tr h="4804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D52B1E"/>
                        </a:buClr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555555"/>
                        </a:buClr>
                        <a:buFont typeface="Lucida Grande"/>
                        <a:defRPr sz="20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D52B1E"/>
                        </a:buClr>
                        <a:buFont typeface="Wingdings" panose="05000000000000000000" pitchFamily="2" charset="2"/>
                        <a:defRPr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anose="02010600040101010101" pitchFamily="2" charset="-122"/>
                        </a:rPr>
                        <a:t>Full load eff @ AHRI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华文楷体" panose="02010600040101010101" pitchFamily="2" charset="-122"/>
                      </a:endParaRPr>
                    </a:p>
                  </a:txBody>
                  <a:tcPr marL="121924" marR="121924" marT="60967" marB="609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D52B1E"/>
                        </a:buClr>
                        <a:buSzPct val="110000"/>
                        <a:buFont typeface="Arial" panose="020B0604020202020204" pitchFamily="34" charset="0"/>
                        <a:defRPr sz="20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rgbClr val="555555"/>
                        </a:buClr>
                        <a:buFont typeface="Lucida Grande"/>
                        <a:defRPr sz="20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rgbClr val="D52B1E"/>
                        </a:buClr>
                        <a:buFont typeface="Wingdings" panose="05000000000000000000" pitchFamily="2" charset="2"/>
                        <a:defRPr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55555"/>
                        </a:buClr>
                        <a:buFont typeface="Lucida Grande"/>
                        <a:defRPr sz="1600">
                          <a:solidFill>
                            <a:srgbClr val="555555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anose="02010600040101010101" pitchFamily="2" charset="-122"/>
                        </a:rPr>
                        <a:t>0.52kW/RT COP 6.8(R1234ze)</a:t>
                      </a:r>
                    </a:p>
                  </a:txBody>
                  <a:tcPr marL="121924" marR="121924" marT="60967" marB="609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371899"/>
                  </a:ext>
                </a:extLst>
              </a:tr>
              <a:tr h="48048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anose="02010600040101010101" pitchFamily="2" charset="-122"/>
                        </a:rPr>
                        <a:t>IPLV @ AHRI</a:t>
                      </a:r>
                    </a:p>
                  </a:txBody>
                  <a:tcPr marL="121924" marR="121924" marT="60967" marB="609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华文楷体" panose="02010600040101010101" pitchFamily="2" charset="-122"/>
                        </a:rPr>
                        <a:t>0.303kW/RT IPLV 11.60 (R1234ze)</a:t>
                      </a:r>
                    </a:p>
                  </a:txBody>
                  <a:tcPr marL="121924" marR="121924" marT="60967" marB="609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06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72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29" y="499347"/>
            <a:ext cx="8020732" cy="609600"/>
          </a:xfrm>
        </p:spPr>
        <p:txBody>
          <a:bodyPr/>
          <a:lstStyle/>
          <a:p>
            <a:r>
              <a:rPr lang="en-US" sz="3200" dirty="0"/>
              <a:t>Design Features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26720" y="5920818"/>
            <a:ext cx="11338560" cy="609127"/>
          </a:xfrm>
          <a:prstGeom prst="roundRect">
            <a:avLst>
              <a:gd name="adj" fmla="val 21036"/>
            </a:avLst>
          </a:prstGeom>
          <a:solidFill>
            <a:srgbClr val="E04E39"/>
          </a:solidFill>
          <a:ln w="19050" cap="flat" cmpd="sng" algn="ctr">
            <a:solidFill>
              <a:srgbClr val="9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prstClr val="white"/>
                </a:solidFill>
                <a:cs typeface="Arial"/>
              </a:rPr>
              <a:t>Trane Designed, Trane Manufactured, Trane Backed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491546" y="1339372"/>
            <a:ext cx="2589469" cy="2749404"/>
            <a:chOff x="4878131" y="2758574"/>
            <a:chExt cx="2589469" cy="2749404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878132" y="3186966"/>
              <a:ext cx="2589468" cy="2321012"/>
            </a:xfrm>
            <a:prstGeom prst="roundRect">
              <a:avLst/>
            </a:prstGeom>
            <a:solidFill>
              <a:srgbClr val="E04E39"/>
            </a:solidFill>
            <a:ln w="28575" cap="flat" cmpd="sng" algn="ctr">
              <a:solidFill>
                <a:srgbClr val="E04E3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4878131" y="2758574"/>
              <a:ext cx="2589469" cy="222552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rgbClr val="E04E3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56397" y="1379932"/>
            <a:ext cx="2589469" cy="2749404"/>
            <a:chOff x="677606" y="1727346"/>
            <a:chExt cx="2589469" cy="2749404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77607" y="2155738"/>
              <a:ext cx="2589468" cy="2321012"/>
            </a:xfrm>
            <a:prstGeom prst="roundRect">
              <a:avLst/>
            </a:prstGeom>
            <a:solidFill>
              <a:srgbClr val="E04E39"/>
            </a:solidFill>
            <a:ln w="28575" cap="flat" cmpd="sng" algn="ctr">
              <a:solidFill>
                <a:srgbClr val="E04E3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77606" y="1727346"/>
              <a:ext cx="2589469" cy="2623956"/>
              <a:chOff x="677606" y="1727346"/>
              <a:chExt cx="2589469" cy="262395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677606" y="1727346"/>
                <a:ext cx="2589469" cy="22255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solidFill>
                  <a:srgbClr val="E04E3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677607" y="3981970"/>
                <a:ext cx="258946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</a:rPr>
                  <a:t>Hybrid control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003662" y="1379932"/>
            <a:ext cx="2589470" cy="2749404"/>
            <a:chOff x="6129757" y="1672915"/>
            <a:chExt cx="2589470" cy="2749404"/>
          </a:xfrm>
        </p:grpSpPr>
        <p:grpSp>
          <p:nvGrpSpPr>
            <p:cNvPr id="15" name="Group 14"/>
            <p:cNvGrpSpPr/>
            <p:nvPr/>
          </p:nvGrpSpPr>
          <p:grpSpPr>
            <a:xfrm>
              <a:off x="6129758" y="1672915"/>
              <a:ext cx="2589469" cy="2749404"/>
              <a:chOff x="4878131" y="2758574"/>
              <a:chExt cx="2589469" cy="2749404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4878132" y="3186966"/>
                <a:ext cx="2589468" cy="2321012"/>
              </a:xfrm>
              <a:prstGeom prst="roundRect">
                <a:avLst/>
              </a:prstGeom>
              <a:solidFill>
                <a:srgbClr val="E04E39"/>
              </a:solidFill>
              <a:ln w="28575" cap="flat" cmpd="sng" algn="ctr">
                <a:solidFill>
                  <a:srgbClr val="E04E3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4878131" y="2758574"/>
                <a:ext cx="2589469" cy="22255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solidFill>
                  <a:srgbClr val="E04E3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 bwMode="auto">
            <a:xfrm>
              <a:off x="6129757" y="3974438"/>
              <a:ext cx="258946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Compressor Design</a:t>
              </a:r>
            </a:p>
          </p:txBody>
        </p:sp>
      </p:grpSp>
      <p:sp>
        <p:nvSpPr>
          <p:cNvPr id="27" name="TextBox 26"/>
          <p:cNvSpPr txBox="1"/>
          <p:nvPr/>
        </p:nvSpPr>
        <p:spPr bwMode="auto">
          <a:xfrm>
            <a:off x="8491543" y="3650105"/>
            <a:ext cx="2589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Efficient Evaporator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73445" y="4449634"/>
            <a:ext cx="2449902" cy="89724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rgbClr val="A6140E"/>
            </a:solidFill>
            <a:prstDash val="solid"/>
          </a:ln>
          <a:effectLst/>
        </p:spPr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sz="1050" b="1" kern="0" dirty="0">
                <a:solidFill>
                  <a:prstClr val="white"/>
                </a:solidFill>
              </a:rPr>
              <a:t>Semi-Hermetic compressor </a:t>
            </a:r>
          </a:p>
          <a:p>
            <a:pPr>
              <a:spcBef>
                <a:spcPts val="300"/>
              </a:spcBef>
            </a:pPr>
            <a:r>
              <a:rPr lang="en-US" sz="1050" b="1" kern="0" dirty="0">
                <a:solidFill>
                  <a:prstClr val="white"/>
                </a:solidFill>
              </a:rPr>
              <a:t>Direct drive - Fewer Moving Parts</a:t>
            </a:r>
            <a:br>
              <a:rPr lang="en-US" sz="1050" b="1" kern="0" dirty="0">
                <a:solidFill>
                  <a:prstClr val="white"/>
                </a:solidFill>
              </a:rPr>
            </a:br>
            <a:r>
              <a:rPr lang="en-US" altLang="zh-CN" sz="1050" b="1" kern="0" dirty="0">
                <a:solidFill>
                  <a:prstClr val="white"/>
                </a:solidFill>
              </a:rPr>
              <a:t>2-Stage/HSDD Design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804812" y="4449634"/>
            <a:ext cx="2582376" cy="89724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rgbClr val="A6140E"/>
            </a:solidFill>
            <a:prstDash val="solid"/>
          </a:ln>
          <a:effectLst/>
        </p:spPr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sz="1050" b="1" kern="0" dirty="0">
                <a:solidFill>
                  <a:prstClr val="white"/>
                </a:solidFill>
              </a:rPr>
              <a:t>Hybrid compressors</a:t>
            </a:r>
          </a:p>
          <a:p>
            <a:pPr>
              <a:spcBef>
                <a:spcPts val="300"/>
              </a:spcBef>
            </a:pPr>
            <a:r>
              <a:rPr lang="en-US" sz="1050" b="1" kern="0" dirty="0">
                <a:solidFill>
                  <a:prstClr val="white"/>
                </a:solidFill>
              </a:rPr>
              <a:t>Optimized sequenc</a:t>
            </a:r>
            <a:r>
              <a:rPr lang="en-US" altLang="zh-CN" sz="1050" b="1" kern="0" dirty="0">
                <a:solidFill>
                  <a:prstClr val="white"/>
                </a:solidFill>
              </a:rPr>
              <a:t>e</a:t>
            </a:r>
            <a:r>
              <a:rPr lang="en-US" sz="1050" b="1" kern="0" dirty="0">
                <a:solidFill>
                  <a:prstClr val="white"/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1050" b="1" kern="0" dirty="0">
                <a:solidFill>
                  <a:prstClr val="white"/>
                </a:solidFill>
              </a:rPr>
              <a:t>Best efficiency for all load%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498635" y="4449634"/>
            <a:ext cx="2582376" cy="897248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rgbClr val="A6140E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spcBef>
                <a:spcPts val="300"/>
              </a:spcBef>
            </a:pPr>
            <a:r>
              <a:rPr lang="en-US" sz="1050" b="1" kern="0" dirty="0">
                <a:solidFill>
                  <a:prstClr val="white"/>
                </a:solidFill>
              </a:rPr>
              <a:t>Reduces refrigerant charge by up to 25% and evaporator footprint</a:t>
            </a:r>
          </a:p>
          <a:p>
            <a:pPr>
              <a:spcBef>
                <a:spcPts val="300"/>
              </a:spcBef>
            </a:pPr>
            <a:r>
              <a:rPr lang="en-US" sz="1050" b="1" kern="0" dirty="0">
                <a:solidFill>
                  <a:prstClr val="white"/>
                </a:solidFill>
              </a:rPr>
              <a:t>Increased reliability for reduced carryover risk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190" y="1546163"/>
            <a:ext cx="1702706" cy="1836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D61D62-F7BA-49EF-B73F-96A438BBE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608" y="1546163"/>
            <a:ext cx="2119226" cy="1561356"/>
          </a:xfrm>
          <a:prstGeom prst="rect">
            <a:avLst/>
          </a:prstGeom>
        </p:spPr>
      </p:pic>
      <p:pic>
        <p:nvPicPr>
          <p:cNvPr id="24" name="Picture 23" descr="A picture containing bathroom, sink&#10;&#10;Description automatically generated">
            <a:extLst>
              <a:ext uri="{FF2B5EF4-FFF2-40B4-BE49-F238E27FC236}">
                <a16:creationId xmlns:a16="http://schemas.microsoft.com/office/drawing/2014/main" id="{A55427B1-1801-47F1-96FB-F046EE29D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20" y="1653381"/>
            <a:ext cx="2237826" cy="17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3473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6716EC-34DC-48FB-B2B7-281332FEF818}"/>
              </a:ext>
            </a:extLst>
          </p:cNvPr>
          <p:cNvSpPr txBox="1">
            <a:spLocks/>
          </p:cNvSpPr>
          <p:nvPr/>
        </p:nvSpPr>
        <p:spPr bwMode="auto">
          <a:xfrm>
            <a:off x="501036" y="154031"/>
            <a:ext cx="120192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CC"/>
                </a:solidFill>
                <a:latin typeface="+mj-lt"/>
                <a:ea typeface="PMingLiU" pitchFamily="18" charset="-120"/>
                <a:cs typeface="+mj-cs"/>
              </a:defRPr>
            </a:lvl1pPr>
            <a:lvl2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F7F7F"/>
                </a:solidFill>
                <a:latin typeface="Arial" charset="0"/>
              </a:defRPr>
            </a:lvl2pPr>
            <a:lvl3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F7F7F"/>
                </a:solidFill>
                <a:latin typeface="Arial" charset="0"/>
              </a:defRPr>
            </a:lvl3pPr>
            <a:lvl4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F7F7F"/>
                </a:solidFill>
                <a:latin typeface="Arial" charset="0"/>
              </a:defRPr>
            </a:lvl4pPr>
            <a:lvl5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7F7F7F"/>
                </a:solidFill>
                <a:latin typeface="Arial" charset="0"/>
              </a:defRPr>
            </a:lvl5pPr>
            <a:lvl6pPr marL="45676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latin typeface="Arial" charset="0"/>
              </a:defRPr>
            </a:lvl6pPr>
            <a:lvl7pPr marL="91352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latin typeface="Arial" charset="0"/>
              </a:defRPr>
            </a:lvl7pPr>
            <a:lvl8pPr marL="137028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latin typeface="Arial" charset="0"/>
              </a:defRPr>
            </a:lvl8pPr>
            <a:lvl9pPr marL="182704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latin typeface="Arial" charset="0"/>
              </a:defRPr>
            </a:lvl9pPr>
          </a:lstStyle>
          <a:p>
            <a:pPr eaLnBrk="0" hangingPunct="0"/>
            <a:r>
              <a:rPr lang="en-US" sz="3200" kern="0" dirty="0">
                <a:solidFill>
                  <a:srgbClr val="555555"/>
                </a:solidFill>
                <a:ea typeface="MS PGothic"/>
                <a:cs typeface="Arial"/>
              </a:rPr>
              <a:t>Disassembly for shipment and installation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05E8A7A6-00F8-482C-9F91-041DEA179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89" y="3429000"/>
            <a:ext cx="5370778" cy="28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B20581E6-F891-4ACB-B30C-959F4A0D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75" y="1328927"/>
            <a:ext cx="3180445" cy="50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431810E0-91BE-4A88-886C-16F02E304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/>
          <a:stretch/>
        </p:blipFill>
        <p:spPr bwMode="auto">
          <a:xfrm>
            <a:off x="501036" y="1502862"/>
            <a:ext cx="3187930" cy="46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59524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VTX Compressor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6720" y="1171851"/>
            <a:ext cx="6237849" cy="2345073"/>
            <a:chOff x="405826" y="1386260"/>
            <a:chExt cx="3832582" cy="2046836"/>
          </a:xfrm>
        </p:grpSpPr>
        <p:sp>
          <p:nvSpPr>
            <p:cNvPr id="6" name="Rounded Rectangle 5"/>
            <p:cNvSpPr/>
            <p:nvPr/>
          </p:nvSpPr>
          <p:spPr>
            <a:xfrm>
              <a:off x="405826" y="1520606"/>
              <a:ext cx="3822071" cy="1912490"/>
            </a:xfrm>
            <a:prstGeom prst="roundRect">
              <a:avLst>
                <a:gd name="adj" fmla="val 7369"/>
              </a:avLst>
            </a:prstGeom>
            <a:solidFill>
              <a:srgbClr val="F8F8F8">
                <a:alpha val="80000"/>
              </a:srgb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Snip Single Corner Rectangle 6"/>
            <p:cNvSpPr/>
            <p:nvPr/>
          </p:nvSpPr>
          <p:spPr>
            <a:xfrm>
              <a:off x="642212" y="1386260"/>
              <a:ext cx="2556726" cy="289744"/>
            </a:xfrm>
            <a:prstGeom prst="snip1Rect">
              <a:avLst/>
            </a:prstGeom>
            <a:solidFill>
              <a:srgbClr val="E04E39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5862" y="1386260"/>
              <a:ext cx="2553076" cy="268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Robust and Efficient Compressor Design</a:t>
              </a:r>
            </a:p>
          </p:txBody>
        </p:sp>
        <p:sp>
          <p:nvSpPr>
            <p:cNvPr id="9" name="Content Placeholder 33"/>
            <p:cNvSpPr txBox="1">
              <a:spLocks/>
            </p:cNvSpPr>
            <p:nvPr/>
          </p:nvSpPr>
          <p:spPr>
            <a:xfrm>
              <a:off x="405826" y="1743071"/>
              <a:ext cx="3832582" cy="16229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accent4"/>
                  </a:solidFill>
                  <a:effectLst/>
                  <a:latin typeface="FoundryFormSans-Medium"/>
                  <a:ea typeface="+mn-ea"/>
                  <a:cs typeface="FoundryFormSans-Medium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accent4"/>
                  </a:solidFill>
                  <a:effectLst/>
                  <a:latin typeface="FoundryFormSans-Medium"/>
                  <a:ea typeface="+mn-ea"/>
                  <a:cs typeface="FoundryFormSans-Medium"/>
                </a:defRPr>
              </a:lvl2pPr>
              <a:lvl3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accent4"/>
                  </a:solidFill>
                  <a:effectLst/>
                  <a:latin typeface="FoundryFormSans-Medium"/>
                  <a:ea typeface="+mn-ea"/>
                  <a:cs typeface="FoundryFormSans-Medium"/>
                </a:defRPr>
              </a:lvl3pPr>
              <a:lvl4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800" kern="1200">
                  <a:solidFill>
                    <a:schemeClr val="accent4"/>
                  </a:solidFill>
                  <a:effectLst/>
                  <a:latin typeface="FoundryFormSans-Medium"/>
                  <a:ea typeface="+mn-ea"/>
                  <a:cs typeface="FoundryFormSans-Medium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800" kern="1200">
                  <a:solidFill>
                    <a:schemeClr val="accent4"/>
                  </a:solidFill>
                  <a:effectLst/>
                  <a:latin typeface="FoundryFormSans-Medium"/>
                  <a:ea typeface="+mn-ea"/>
                  <a:cs typeface="FoundryFormSans-Medium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Multi-stage, Direct drive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Magnetic Bearings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Speed optimized for refrigerant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High Efficiency Unloading – The VTX compressors uses an updated Aero-Design with IGV for extended unloading range that does not sacrifice efficiency at low load conditions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Improved Ingress Protection – IP Rating of IP54 on Compressor</a:t>
              </a:r>
              <a:endParaRPr 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EEB1530-306E-4E79-ADEF-F1E79011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279" y="1044843"/>
            <a:ext cx="3927001" cy="275301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8E48FEC-E092-4A8E-9343-7006639396B6}"/>
              </a:ext>
            </a:extLst>
          </p:cNvPr>
          <p:cNvSpPr txBox="1">
            <a:spLocks/>
          </p:cNvSpPr>
          <p:nvPr/>
        </p:nvSpPr>
        <p:spPr bwMode="auto">
          <a:xfrm>
            <a:off x="396509" y="3866719"/>
            <a:ext cx="772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45553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55555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55555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55555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55555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21917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82875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43833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3200" kern="0" dirty="0"/>
              <a:t>Hybrid compressors for optimization</a:t>
            </a:r>
            <a:endParaRPr lang="en-US" sz="32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2B1F7F-9198-4E4F-9512-706987585DDB}"/>
              </a:ext>
            </a:extLst>
          </p:cNvPr>
          <p:cNvGrpSpPr/>
          <p:nvPr/>
        </p:nvGrpSpPr>
        <p:grpSpPr>
          <a:xfrm>
            <a:off x="396509" y="4444475"/>
            <a:ext cx="6237849" cy="2268232"/>
            <a:chOff x="405826" y="1386260"/>
            <a:chExt cx="3832582" cy="1979768"/>
          </a:xfrm>
        </p:grpSpPr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18B24CB4-C3D9-410F-9D62-7277AC677FCB}"/>
                </a:ext>
              </a:extLst>
            </p:cNvPr>
            <p:cNvSpPr/>
            <p:nvPr/>
          </p:nvSpPr>
          <p:spPr>
            <a:xfrm>
              <a:off x="405826" y="1499930"/>
              <a:ext cx="3822071" cy="1263606"/>
            </a:xfrm>
            <a:prstGeom prst="roundRect">
              <a:avLst>
                <a:gd name="adj" fmla="val 7369"/>
              </a:avLst>
            </a:prstGeom>
            <a:solidFill>
              <a:srgbClr val="F8F8F8">
                <a:alpha val="80000"/>
              </a:srgb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Snip Single Corner Rectangle 6">
              <a:extLst>
                <a:ext uri="{FF2B5EF4-FFF2-40B4-BE49-F238E27FC236}">
                  <a16:creationId xmlns:a16="http://schemas.microsoft.com/office/drawing/2014/main" id="{18F33694-C330-4CB1-A640-BA74107E11BE}"/>
                </a:ext>
              </a:extLst>
            </p:cNvPr>
            <p:cNvSpPr/>
            <p:nvPr/>
          </p:nvSpPr>
          <p:spPr>
            <a:xfrm>
              <a:off x="642212" y="1386260"/>
              <a:ext cx="2556726" cy="289744"/>
            </a:xfrm>
            <a:prstGeom prst="snip1Rect">
              <a:avLst/>
            </a:prstGeom>
            <a:solidFill>
              <a:srgbClr val="E04E39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62EC74-7740-4A62-BCB4-804CD584AA1E}"/>
                </a:ext>
              </a:extLst>
            </p:cNvPr>
            <p:cNvSpPr/>
            <p:nvPr/>
          </p:nvSpPr>
          <p:spPr>
            <a:xfrm>
              <a:off x="645862" y="1386260"/>
              <a:ext cx="2553076" cy="268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Efficient with overall load range</a:t>
              </a:r>
            </a:p>
          </p:txBody>
        </p:sp>
        <p:sp>
          <p:nvSpPr>
            <p:cNvPr id="17" name="Content Placeholder 33">
              <a:extLst>
                <a:ext uri="{FF2B5EF4-FFF2-40B4-BE49-F238E27FC236}">
                  <a16:creationId xmlns:a16="http://schemas.microsoft.com/office/drawing/2014/main" id="{39542557-4A48-4D80-A4F3-C0C5D2C83769}"/>
                </a:ext>
              </a:extLst>
            </p:cNvPr>
            <p:cNvSpPr txBox="1">
              <a:spLocks/>
            </p:cNvSpPr>
            <p:nvPr/>
          </p:nvSpPr>
          <p:spPr>
            <a:xfrm>
              <a:off x="405826" y="1743071"/>
              <a:ext cx="3832582" cy="16229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accent4"/>
                  </a:solidFill>
                  <a:effectLst/>
                  <a:latin typeface="FoundryFormSans-Medium"/>
                  <a:ea typeface="+mn-ea"/>
                  <a:cs typeface="FoundryFormSans-Medium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accent4"/>
                  </a:solidFill>
                  <a:effectLst/>
                  <a:latin typeface="FoundryFormSans-Medium"/>
                  <a:ea typeface="+mn-ea"/>
                  <a:cs typeface="FoundryFormSans-Medium"/>
                </a:defRPr>
              </a:lvl2pPr>
              <a:lvl3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2000" kern="1200">
                  <a:solidFill>
                    <a:schemeClr val="accent4"/>
                  </a:solidFill>
                  <a:effectLst/>
                  <a:latin typeface="FoundryFormSans-Medium"/>
                  <a:ea typeface="+mn-ea"/>
                  <a:cs typeface="FoundryFormSans-Medium"/>
                </a:defRPr>
              </a:lvl3pPr>
              <a:lvl4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800" kern="1200">
                  <a:solidFill>
                    <a:schemeClr val="accent4"/>
                  </a:solidFill>
                  <a:effectLst/>
                  <a:latin typeface="FoundryFormSans-Medium"/>
                  <a:ea typeface="+mn-ea"/>
                  <a:cs typeface="FoundryFormSans-Medium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800" kern="1200">
                  <a:solidFill>
                    <a:schemeClr val="accent4"/>
                  </a:solidFill>
                  <a:effectLst/>
                  <a:latin typeface="FoundryFormSans-Medium"/>
                  <a:ea typeface="+mn-ea"/>
                  <a:cs typeface="FoundryFormSans-Medium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VTX+TT(TGS)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Cover densely distributed NTON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000000"/>
                  </a:solidFill>
                  <a:latin typeface="+mn-lt"/>
                </a:rPr>
                <a:t>Optimized full load efficiency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Optimized part load efficiency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2C15F29-2560-4D45-BAFF-EE322B46F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350" y="4171519"/>
            <a:ext cx="2342857" cy="1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97829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08" y="316457"/>
            <a:ext cx="9195899" cy="609600"/>
          </a:xfrm>
        </p:spPr>
        <p:txBody>
          <a:bodyPr/>
          <a:lstStyle/>
          <a:p>
            <a:r>
              <a:rPr lang="en-US" sz="3200" dirty="0"/>
              <a:t>Dedicated Drive for VTX compressor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30223" y="1018366"/>
            <a:ext cx="7291039" cy="4591125"/>
            <a:chOff x="330571" y="1563709"/>
            <a:chExt cx="3822071" cy="1934406"/>
          </a:xfrm>
        </p:grpSpPr>
        <p:sp>
          <p:nvSpPr>
            <p:cNvPr id="29" name="Rectangle 28"/>
            <p:cNvSpPr/>
            <p:nvPr/>
          </p:nvSpPr>
          <p:spPr>
            <a:xfrm>
              <a:off x="1274087" y="1564313"/>
              <a:ext cx="2553076" cy="375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cs typeface="Arial" pitchFamily="34" charset="0"/>
                </a:rPr>
                <a:t>Condenser &amp; Sub-Cooler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30571" y="1691691"/>
              <a:ext cx="3822071" cy="1806424"/>
            </a:xfrm>
            <a:prstGeom prst="roundRect">
              <a:avLst>
                <a:gd name="adj" fmla="val 7369"/>
              </a:avLst>
            </a:prstGeom>
            <a:solidFill>
              <a:srgbClr val="F8F8F8">
                <a:alpha val="80000"/>
              </a:srgb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Snip Single Corner Rectangle 30"/>
            <p:cNvSpPr/>
            <p:nvPr/>
          </p:nvSpPr>
          <p:spPr>
            <a:xfrm>
              <a:off x="556839" y="1574146"/>
              <a:ext cx="2556726" cy="188717"/>
            </a:xfrm>
            <a:prstGeom prst="snip1Rect">
              <a:avLst/>
            </a:prstGeom>
            <a:solidFill>
              <a:srgbClr val="E04E39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2091" y="1563709"/>
              <a:ext cx="2553076" cy="194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FFFF"/>
                  </a:solidFill>
                  <a:cs typeface="Arial" pitchFamily="34" charset="0"/>
                </a:rPr>
                <a:t>Air-cooled </a:t>
              </a:r>
              <a:r>
                <a:rPr lang="en-US" sz="2400" b="1" dirty="0">
                  <a:solidFill>
                    <a:srgbClr val="FFFFFF"/>
                  </a:solidFill>
                  <a:cs typeface="Arial" pitchFamily="34" charset="0"/>
                </a:rPr>
                <a:t>Drive</a:t>
              </a:r>
            </a:p>
          </p:txBody>
        </p:sp>
      </p:grpSp>
      <p:sp>
        <p:nvSpPr>
          <p:cNvPr id="34" name="Rounded Rectangle 33"/>
          <p:cNvSpPr/>
          <p:nvPr/>
        </p:nvSpPr>
        <p:spPr bwMode="auto">
          <a:xfrm>
            <a:off x="426720" y="5920818"/>
            <a:ext cx="11338560" cy="609127"/>
          </a:xfrm>
          <a:prstGeom prst="roundRect">
            <a:avLst>
              <a:gd name="adj" fmla="val 21036"/>
            </a:avLst>
          </a:prstGeom>
          <a:solidFill>
            <a:srgbClr val="E04E39"/>
          </a:solidFill>
          <a:ln w="19050" cap="flat" cmpd="sng" algn="ctr">
            <a:solidFill>
              <a:srgbClr val="9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prstClr val="white"/>
                </a:solidFill>
                <a:cs typeface="Arial"/>
              </a:rPr>
              <a:t>Fast, Responsive, and Optimized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5A8B1-CA32-4F64-ACFF-2FE6C30A5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109" y="926057"/>
            <a:ext cx="2066667" cy="4400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9C32DF1-3B72-47C2-95C8-9DD3C5A23F67}"/>
              </a:ext>
            </a:extLst>
          </p:cNvPr>
          <p:cNvSpPr txBox="1"/>
          <p:nvPr/>
        </p:nvSpPr>
        <p:spPr bwMode="auto">
          <a:xfrm>
            <a:off x="630224" y="1572340"/>
            <a:ext cx="729103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/>
              <a:t>◼ Proven Reliability - air-cooled drive to offer supplemental refrigerant cooling to meet </a:t>
            </a:r>
          </a:p>
          <a:p>
            <a:r>
              <a:rPr lang="en-US" altLang="zh-CN" dirty="0"/>
              <a:t>peak demand but also provide redundancy at nearly all operating conditions. </a:t>
            </a:r>
          </a:p>
          <a:p>
            <a:r>
              <a:rPr lang="en-US" altLang="zh-CN" dirty="0"/>
              <a:t>◼ Highest Efficiency - High power frequency drives are the most efficient drives in the industry.</a:t>
            </a:r>
          </a:p>
          <a:p>
            <a:r>
              <a:rPr lang="en-US" altLang="zh-CN" dirty="0"/>
              <a:t>◼ Intelligent Control - Improved Diagnostics and Monitoring integrated into Compressor Control</a:t>
            </a:r>
          </a:p>
          <a:p>
            <a:r>
              <a:rPr lang="en-US" altLang="zh-CN" dirty="0"/>
              <a:t>◼ Standardized Platform - Voltage applications between 380V to 460V are covered </a:t>
            </a:r>
          </a:p>
          <a:p>
            <a:r>
              <a:rPr lang="en-US" altLang="zh-CN" dirty="0"/>
              <a:t>Other benefits:</a:t>
            </a:r>
          </a:p>
          <a:p>
            <a:r>
              <a:rPr lang="en-US" altLang="zh-CN" dirty="0"/>
              <a:t>◼ Built-In DC Coils eliminate the need for Line Reactors</a:t>
            </a:r>
          </a:p>
          <a:p>
            <a:r>
              <a:rPr lang="en-US" altLang="zh-CN" dirty="0"/>
              <a:t>◼ Built-In Fuses</a:t>
            </a:r>
          </a:p>
        </p:txBody>
      </p:sp>
    </p:spTree>
    <p:extLst>
      <p:ext uri="{BB962C8B-B14F-4D97-AF65-F5344CB8AC3E}">
        <p14:creationId xmlns:p14="http://schemas.microsoft.com/office/powerpoint/2010/main" val="785568693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08" y="316457"/>
            <a:ext cx="8876013" cy="609600"/>
          </a:xfrm>
        </p:spPr>
        <p:txBody>
          <a:bodyPr/>
          <a:lstStyle/>
          <a:p>
            <a:r>
              <a:rPr lang="en-US" sz="3200" dirty="0"/>
              <a:t>Economizer &amp; Sub-Cooler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26720" y="6139186"/>
            <a:ext cx="11338560" cy="609127"/>
          </a:xfrm>
          <a:prstGeom prst="roundRect">
            <a:avLst>
              <a:gd name="adj" fmla="val 21036"/>
            </a:avLst>
          </a:prstGeom>
          <a:solidFill>
            <a:srgbClr val="E04E39"/>
          </a:solidFill>
          <a:ln w="19050" cap="flat" cmpd="sng" algn="ctr">
            <a:solidFill>
              <a:srgbClr val="9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prstClr val="white"/>
                </a:solidFill>
                <a:cs typeface="Arial"/>
              </a:rPr>
              <a:t>Industry Leading Heat Exchanger Design Delivers Efficiency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72522" y="971720"/>
            <a:ext cx="2553076" cy="30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Condenser &amp; Sub-Cooler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48278" y="1324458"/>
            <a:ext cx="2553076" cy="30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Condenser &amp; Sub-Cooler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5273" y="1479371"/>
            <a:ext cx="4469261" cy="1494112"/>
          </a:xfrm>
          <a:prstGeom prst="roundRect">
            <a:avLst>
              <a:gd name="adj" fmla="val 7369"/>
            </a:avLst>
          </a:prstGeom>
          <a:solidFill>
            <a:srgbClr val="F8F8F8">
              <a:alpha val="8000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457855" y="1384689"/>
            <a:ext cx="2556726" cy="289744"/>
          </a:xfrm>
          <a:prstGeom prst="snip1Rect">
            <a:avLst/>
          </a:prstGeom>
          <a:solidFill>
            <a:srgbClr val="E04E3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9680" y="1384689"/>
            <a:ext cx="2553076" cy="30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Economizer</a:t>
            </a:r>
          </a:p>
        </p:txBody>
      </p:sp>
      <p:sp>
        <p:nvSpPr>
          <p:cNvPr id="22" name="Content Placeholder 33"/>
          <p:cNvSpPr txBox="1">
            <a:spLocks/>
          </p:cNvSpPr>
          <p:nvPr/>
        </p:nvSpPr>
        <p:spPr>
          <a:xfrm>
            <a:off x="346989" y="1769115"/>
            <a:ext cx="4469261" cy="11159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/>
                </a:solidFill>
                <a:effectLst/>
                <a:latin typeface="FoundryFormSans-Medium"/>
                <a:ea typeface="+mn-ea"/>
                <a:cs typeface="FoundryFormSans-Medium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/>
                </a:solidFill>
                <a:effectLst/>
                <a:latin typeface="FoundryFormSans-Medium"/>
                <a:ea typeface="+mn-ea"/>
                <a:cs typeface="FoundryFormSans-Medium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/>
                </a:solidFill>
                <a:effectLst/>
                <a:latin typeface="FoundryFormSans-Medium"/>
                <a:ea typeface="+mn-ea"/>
                <a:cs typeface="FoundryFormSans-Medium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accent4"/>
                </a:solidFill>
                <a:effectLst/>
                <a:latin typeface="FoundryFormSans-Medium"/>
                <a:ea typeface="+mn-ea"/>
                <a:cs typeface="FoundryFormSans-Medium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accent4"/>
                </a:solidFill>
                <a:effectLst/>
                <a:latin typeface="FoundryFormSans-Medium"/>
                <a:ea typeface="+mn-ea"/>
                <a:cs typeface="FoundryFormSans-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Refrigerant to refrigerant Brazed Plate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Small portion of condensed liquid is flashed to inter-stage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rPr>
              <a:t>Primary liquid flow is delivered to heat exchanger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90154" y="3802936"/>
            <a:ext cx="2553076" cy="30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Condenser &amp; Sub-Cooler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6989" y="3734866"/>
            <a:ext cx="6344792" cy="1754298"/>
          </a:xfrm>
          <a:prstGeom prst="roundRect">
            <a:avLst>
              <a:gd name="adj" fmla="val 7369"/>
            </a:avLst>
          </a:prstGeom>
          <a:solidFill>
            <a:srgbClr val="F8F8F8">
              <a:alpha val="8000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8557" y="3660749"/>
            <a:ext cx="2556726" cy="334302"/>
            <a:chOff x="5380096" y="1244343"/>
            <a:chExt cx="2556726" cy="309825"/>
          </a:xfrm>
        </p:grpSpPr>
        <p:sp>
          <p:nvSpPr>
            <p:cNvPr id="27" name="Snip Single Corner Rectangle 26"/>
            <p:cNvSpPr/>
            <p:nvPr/>
          </p:nvSpPr>
          <p:spPr>
            <a:xfrm>
              <a:off x="5380096" y="1244343"/>
              <a:ext cx="2556726" cy="289744"/>
            </a:xfrm>
            <a:prstGeom prst="snip1Rect">
              <a:avLst/>
            </a:prstGeom>
            <a:solidFill>
              <a:srgbClr val="E04E39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80096" y="1244343"/>
              <a:ext cx="2553076" cy="30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Integrated Sub-Cooler</a:t>
              </a:r>
            </a:p>
          </p:txBody>
        </p:sp>
      </p:grpSp>
      <p:sp>
        <p:nvSpPr>
          <p:cNvPr id="33" name="Content Placeholder 33"/>
          <p:cNvSpPr txBox="1">
            <a:spLocks/>
          </p:cNvSpPr>
          <p:nvPr/>
        </p:nvSpPr>
        <p:spPr>
          <a:xfrm>
            <a:off x="346989" y="4047416"/>
            <a:ext cx="6344792" cy="14218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/>
                </a:solidFill>
                <a:effectLst/>
                <a:latin typeface="FoundryFormSans-Medium"/>
                <a:ea typeface="+mn-ea"/>
                <a:cs typeface="FoundryFormSans-Medium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/>
                </a:solidFill>
                <a:effectLst/>
                <a:latin typeface="FoundryFormSans-Medium"/>
                <a:ea typeface="+mn-ea"/>
                <a:cs typeface="FoundryFormSans-Medium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accent4"/>
                </a:solidFill>
                <a:effectLst/>
                <a:latin typeface="FoundryFormSans-Medium"/>
                <a:ea typeface="+mn-ea"/>
                <a:cs typeface="FoundryFormSans-Medium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accent4"/>
                </a:solidFill>
                <a:effectLst/>
                <a:latin typeface="FoundryFormSans-Medium"/>
                <a:ea typeface="+mn-ea"/>
                <a:cs typeface="FoundryFormSans-Medium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accent4"/>
                </a:solidFill>
                <a:effectLst/>
                <a:latin typeface="FoundryFormSans-Medium"/>
                <a:ea typeface="+mn-ea"/>
                <a:cs typeface="FoundryFormSans-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Lowers the enthalpy and pressure prior to economizer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Improved chiller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Higher chiller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Smaller heat exchangers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Intermediate sub-cooling baffles induce mixing and guide/support tubes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67586" y="1521471"/>
            <a:ext cx="4265159" cy="3505376"/>
            <a:chOff x="7167586" y="1521471"/>
            <a:chExt cx="4265159" cy="3505376"/>
          </a:xfrm>
        </p:grpSpPr>
        <p:sp>
          <p:nvSpPr>
            <p:cNvPr id="6" name="Oval 5"/>
            <p:cNvSpPr/>
            <p:nvPr/>
          </p:nvSpPr>
          <p:spPr bwMode="auto">
            <a:xfrm>
              <a:off x="9878611" y="3489008"/>
              <a:ext cx="1437737" cy="1409556"/>
            </a:xfrm>
            <a:prstGeom prst="ellipse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67586" y="2006389"/>
              <a:ext cx="1588654" cy="2194560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Economizer</a:t>
              </a:r>
            </a:p>
          </p:txBody>
        </p:sp>
        <p:sp>
          <p:nvSpPr>
            <p:cNvPr id="37" name="Flowchart: Manual Operation 36"/>
            <p:cNvSpPr/>
            <p:nvPr/>
          </p:nvSpPr>
          <p:spPr>
            <a:xfrm rot="16200000">
              <a:off x="9437884" y="1914022"/>
              <a:ext cx="803564" cy="517236"/>
            </a:xfrm>
            <a:prstGeom prst="flowChartManualOperation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lowchart: Manual Operation 37"/>
            <p:cNvSpPr/>
            <p:nvPr/>
          </p:nvSpPr>
          <p:spPr>
            <a:xfrm rot="5400000">
              <a:off x="10421557" y="1914022"/>
              <a:ext cx="803564" cy="517236"/>
            </a:xfrm>
            <a:prstGeom prst="flowChartManualOperation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9" name="Straight Connector 38"/>
            <p:cNvCxnSpPr>
              <a:stCxn id="57" idx="2"/>
            </p:cNvCxnSpPr>
            <p:nvPr/>
          </p:nvCxnSpPr>
          <p:spPr>
            <a:xfrm flipH="1">
              <a:off x="7926338" y="4613930"/>
              <a:ext cx="2240874" cy="15537"/>
            </a:xfrm>
            <a:prstGeom prst="line">
              <a:avLst/>
            </a:prstGeom>
            <a:noFill/>
            <a:ln w="571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9159176" y="2292717"/>
              <a:ext cx="8084" cy="2327564"/>
            </a:xfrm>
            <a:prstGeom prst="line">
              <a:avLst/>
            </a:prstGeom>
            <a:noFill/>
            <a:ln w="571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 flipH="1">
              <a:off x="8497622" y="2319487"/>
              <a:ext cx="692729" cy="0"/>
            </a:xfrm>
            <a:prstGeom prst="line">
              <a:avLst/>
            </a:prstGeom>
            <a:noFill/>
            <a:ln w="571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2" name="Flowchart: Connector 41"/>
            <p:cNvSpPr/>
            <p:nvPr/>
          </p:nvSpPr>
          <p:spPr>
            <a:xfrm>
              <a:off x="8346379" y="3719735"/>
              <a:ext cx="334820" cy="341745"/>
            </a:xfrm>
            <a:prstGeom prst="flowChartConnector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8346379" y="2168026"/>
              <a:ext cx="334820" cy="341745"/>
            </a:xfrm>
            <a:prstGeom prst="flowChartConnector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lowchart: Collate 43"/>
            <p:cNvSpPr/>
            <p:nvPr/>
          </p:nvSpPr>
          <p:spPr>
            <a:xfrm>
              <a:off x="7809677" y="4458645"/>
              <a:ext cx="217055" cy="323272"/>
            </a:xfrm>
            <a:prstGeom prst="flowChartCollat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7379696" y="4623959"/>
              <a:ext cx="512616" cy="0"/>
            </a:xfrm>
            <a:prstGeom prst="line">
              <a:avLst/>
            </a:prstGeom>
            <a:noFill/>
            <a:ln w="571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7412354" y="4002385"/>
              <a:ext cx="0" cy="617896"/>
            </a:xfrm>
            <a:prstGeom prst="line">
              <a:avLst/>
            </a:prstGeom>
            <a:noFill/>
            <a:ln w="571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7" name="Flowchart: Connector 46"/>
            <p:cNvSpPr/>
            <p:nvPr/>
          </p:nvSpPr>
          <p:spPr>
            <a:xfrm>
              <a:off x="7244944" y="3719735"/>
              <a:ext cx="334820" cy="341745"/>
            </a:xfrm>
            <a:prstGeom prst="flowChartConnector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 flipV="1">
              <a:off x="7385140" y="1544574"/>
              <a:ext cx="2944878" cy="4611"/>
            </a:xfrm>
            <a:prstGeom prst="line">
              <a:avLst/>
            </a:prstGeom>
            <a:noFill/>
            <a:ln w="571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 flipV="1">
              <a:off x="7412354" y="1549185"/>
              <a:ext cx="0" cy="743532"/>
            </a:xfrm>
            <a:prstGeom prst="line">
              <a:avLst/>
            </a:prstGeom>
            <a:noFill/>
            <a:ln w="571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 flipV="1">
              <a:off x="10313689" y="1521471"/>
              <a:ext cx="0" cy="646555"/>
            </a:xfrm>
            <a:prstGeom prst="line">
              <a:avLst/>
            </a:prstGeom>
            <a:noFill/>
            <a:ln w="571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7412354" y="3143617"/>
              <a:ext cx="0" cy="571727"/>
            </a:xfrm>
            <a:prstGeom prst="line">
              <a:avLst/>
            </a:prstGeom>
            <a:noFill/>
            <a:ln w="57150" cap="flat" cmpd="sng" algn="ctr">
              <a:solidFill>
                <a:srgbClr val="E7E6E6">
                  <a:lumMod val="75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 flipV="1">
              <a:off x="7411529" y="2508449"/>
              <a:ext cx="0" cy="572663"/>
            </a:xfrm>
            <a:prstGeom prst="line">
              <a:avLst/>
            </a:prstGeom>
            <a:noFill/>
            <a:ln w="57150" cap="flat" cmpd="sng" algn="ctr">
              <a:solidFill>
                <a:srgbClr val="FFC000">
                  <a:lumMod val="75000"/>
                </a:srgbClr>
              </a:solidFill>
              <a:prstDash val="sysDash"/>
              <a:miter lim="800000"/>
            </a:ln>
            <a:effectLst/>
          </p:spPr>
        </p:cxnSp>
        <p:sp>
          <p:nvSpPr>
            <p:cNvPr id="53" name="Flowchart: Connector 52"/>
            <p:cNvSpPr/>
            <p:nvPr/>
          </p:nvSpPr>
          <p:spPr>
            <a:xfrm>
              <a:off x="7244944" y="2168026"/>
              <a:ext cx="334820" cy="341745"/>
            </a:xfrm>
            <a:prstGeom prst="flowChartConnector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8513950" y="3143617"/>
              <a:ext cx="0" cy="571727"/>
            </a:xfrm>
            <a:prstGeom prst="line">
              <a:avLst/>
            </a:prstGeom>
            <a:noFill/>
            <a:ln w="57150" cap="flat" cmpd="sng" algn="ctr">
              <a:solidFill>
                <a:srgbClr val="E7E6E6">
                  <a:lumMod val="75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 flipV="1">
              <a:off x="8513125" y="2508449"/>
              <a:ext cx="0" cy="572663"/>
            </a:xfrm>
            <a:prstGeom prst="line">
              <a:avLst/>
            </a:prstGeom>
            <a:noFill/>
            <a:ln w="57150" cap="flat" cmpd="sng" algn="ctr">
              <a:solidFill>
                <a:srgbClr val="FFC000">
                  <a:lumMod val="75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8513125" y="4061480"/>
              <a:ext cx="0" cy="965367"/>
            </a:xfrm>
            <a:prstGeom prst="line">
              <a:avLst/>
            </a:prstGeom>
            <a:noFill/>
            <a:ln w="571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57" name="Snip Same Side Corner Rectangle 56"/>
            <p:cNvSpPr/>
            <p:nvPr/>
          </p:nvSpPr>
          <p:spPr>
            <a:xfrm>
              <a:off x="10167212" y="4527702"/>
              <a:ext cx="872426" cy="172456"/>
            </a:xfrm>
            <a:prstGeom prst="snip2Same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>
              <a:off x="9519229" y="4617560"/>
              <a:ext cx="168728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>
            <a:xfrm flipH="1">
              <a:off x="8082315" y="4617560"/>
              <a:ext cx="168728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>
            <a:xfrm flipV="1">
              <a:off x="9168906" y="3715344"/>
              <a:ext cx="0" cy="205692"/>
            </a:xfrm>
            <a:prstGeom prst="straightConnector1">
              <a:avLst/>
            </a:prstGeom>
            <a:noFill/>
            <a:ln w="762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>
            <a:xfrm flipV="1">
              <a:off x="9159836" y="2574422"/>
              <a:ext cx="0" cy="205692"/>
            </a:xfrm>
            <a:prstGeom prst="straightConnector1">
              <a:avLst/>
            </a:prstGeom>
            <a:noFill/>
            <a:ln w="762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>
            <a:xfrm flipV="1">
              <a:off x="7411363" y="4241255"/>
              <a:ext cx="0" cy="205692"/>
            </a:xfrm>
            <a:prstGeom prst="straightConnector1">
              <a:avLst/>
            </a:prstGeom>
            <a:noFill/>
            <a:ln w="762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>
            <a:xfrm flipV="1">
              <a:off x="7411363" y="1677158"/>
              <a:ext cx="0" cy="205692"/>
            </a:xfrm>
            <a:prstGeom prst="straightConnector1">
              <a:avLst/>
            </a:prstGeom>
            <a:noFill/>
            <a:ln w="762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9447650" y="2574422"/>
              <a:ext cx="19850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Back to inter-stage </a:t>
              </a:r>
            </a:p>
            <a:p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of the compressor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162209" y="4293817"/>
              <a:ext cx="8723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Sub-Cooler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04844" y="4747999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EXV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999398" y="3814322"/>
              <a:ext cx="1196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Condenser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041624" y="5087495"/>
            <a:ext cx="9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Primary EXV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Evaporator</a:t>
            </a:r>
          </a:p>
        </p:txBody>
      </p:sp>
    </p:spTree>
    <p:extLst>
      <p:ext uri="{BB962C8B-B14F-4D97-AF65-F5344CB8AC3E}">
        <p14:creationId xmlns:p14="http://schemas.microsoft.com/office/powerpoint/2010/main" val="3975046053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08" y="316457"/>
            <a:ext cx="8876013" cy="609600"/>
          </a:xfrm>
        </p:spPr>
        <p:txBody>
          <a:bodyPr/>
          <a:lstStyle/>
          <a:p>
            <a:r>
              <a:rPr lang="en-US" sz="3200" dirty="0"/>
              <a:t>Falling film Evaporator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4198" y="1542859"/>
            <a:ext cx="6254442" cy="2840165"/>
          </a:xfrm>
          <a:prstGeom prst="roundRect">
            <a:avLst>
              <a:gd name="adj" fmla="val 7369"/>
            </a:avLst>
          </a:prstGeom>
          <a:solidFill>
            <a:srgbClr val="F8F8F8">
              <a:alpha val="80000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862553" y="1509671"/>
            <a:ext cx="2976688" cy="286651"/>
          </a:xfrm>
          <a:prstGeom prst="snip1Rect">
            <a:avLst/>
          </a:prstGeom>
          <a:solidFill>
            <a:srgbClr val="E04E39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0528" y="1505187"/>
            <a:ext cx="2908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Falling film Evaporator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26720" y="6139186"/>
            <a:ext cx="11338560" cy="609127"/>
          </a:xfrm>
          <a:prstGeom prst="roundRect">
            <a:avLst>
              <a:gd name="adj" fmla="val 21036"/>
            </a:avLst>
          </a:prstGeom>
          <a:solidFill>
            <a:srgbClr val="E04E39"/>
          </a:solidFill>
          <a:ln w="19050" cap="flat" cmpd="sng" algn="ctr">
            <a:solidFill>
              <a:srgbClr val="92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prstClr val="white"/>
                </a:solidFill>
                <a:cs typeface="Arial"/>
              </a:rPr>
              <a:t>Means Less Charge, AND Efficiency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807975" y="1906201"/>
            <a:ext cx="56489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Reduces total refrigerant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Reduces evaporator footprint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Improves efficiency over flooded designs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Reduces risk for carryover for increased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itchFamily="34" charset="0"/>
              </a:rPr>
              <a:t>2-Pass reversible water boxes</a:t>
            </a:r>
            <a:endParaRPr lang="en-US" altLang="en-US" sz="1600" dirty="0"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87ECD6-91B2-4A26-9BE7-2C86F0A5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673" y="1546163"/>
            <a:ext cx="2629648" cy="28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83060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emplate A">
  <a:themeElements>
    <a:clrScheme name="Custom 1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D52B1E"/>
      </a:accent1>
      <a:accent2>
        <a:srgbClr val="00B9E4"/>
      </a:accent2>
      <a:accent3>
        <a:srgbClr val="BC9B6A"/>
      </a:accent3>
      <a:accent4>
        <a:srgbClr val="005288"/>
      </a:accent4>
      <a:accent5>
        <a:srgbClr val="DC5034"/>
      </a:accent5>
      <a:accent6>
        <a:srgbClr val="00A651"/>
      </a:accent6>
      <a:hlink>
        <a:srgbClr val="BABABA"/>
      </a:hlink>
      <a:folHlink>
        <a:srgbClr val="555555"/>
      </a:folHlink>
    </a:clrScheme>
    <a:fontScheme name="Template 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CTV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8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Landor TRANE (per guidelines)">
      <a:dk1>
        <a:srgbClr val="000000"/>
      </a:dk1>
      <a:lt1>
        <a:srgbClr val="FFFFFF"/>
      </a:lt1>
      <a:dk2>
        <a:srgbClr val="6400FF"/>
      </a:dk2>
      <a:lt2>
        <a:srgbClr val="BFBFBF"/>
      </a:lt2>
      <a:accent1>
        <a:srgbClr val="0000FF"/>
      </a:accent1>
      <a:accent2>
        <a:srgbClr val="0AD2AF"/>
      </a:accent2>
      <a:accent3>
        <a:srgbClr val="50F0EB"/>
      </a:accent3>
      <a:accent4>
        <a:srgbClr val="FFCD00"/>
      </a:accent4>
      <a:accent5>
        <a:srgbClr val="FF8C00"/>
      </a:accent5>
      <a:accent6>
        <a:srgbClr val="636363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D7986393DB04BBEC2287CC46C2C8C" ma:contentTypeVersion="4" ma:contentTypeDescription="Create a new document." ma:contentTypeScope="" ma:versionID="7e0901e589f1d01881c672342128bbd7">
  <xsd:schema xmlns:xsd="http://www.w3.org/2001/XMLSchema" xmlns:xs="http://www.w3.org/2001/XMLSchema" xmlns:p="http://schemas.microsoft.com/office/2006/metadata/properties" xmlns:ns2="6f2bf0be-bdc5-4c2b-813b-9a65ce1509fe" xmlns:ns3="6fc1f1e3-bab6-45cf-b967-3c17b4609c1f" targetNamespace="http://schemas.microsoft.com/office/2006/metadata/properties" ma:root="true" ma:fieldsID="de03bcbc5615d259800dae30c33470ab" ns2:_="" ns3:_="">
    <xsd:import namespace="6f2bf0be-bdc5-4c2b-813b-9a65ce1509fe"/>
    <xsd:import namespace="6fc1f1e3-bab6-45cf-b967-3c17b4609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bf0be-bdc5-4c2b-813b-9a65ce150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1f1e3-bab6-45cf-b967-3c17b4609c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9B582D-61D3-4390-B57A-48E69EB165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55889A-AD26-46D5-8482-9D27048089A9}">
  <ds:schemaRefs>
    <ds:schemaRef ds:uri="http://schemas.microsoft.com/office/2006/metadata/properties"/>
    <ds:schemaRef ds:uri="6f2bf0be-bdc5-4c2b-813b-9a65ce1509f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6fc1f1e3-bab6-45cf-b967-3c17b4609c1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BD6C25-2A0F-4378-B163-432DEA75F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2bf0be-bdc5-4c2b-813b-9a65ce1509fe"/>
    <ds:schemaRef ds:uri="6fc1f1e3-bab6-45cf-b967-3c17b4609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5094</TotalTime>
  <Words>617</Words>
  <Application>Microsoft Office PowerPoint</Application>
  <PresentationFormat>Широкоэкранный</PresentationFormat>
  <Paragraphs>131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Lucida Grande</vt:lpstr>
      <vt:lpstr>Lucida Sans Unicode</vt:lpstr>
      <vt:lpstr>Times New Roman</vt:lpstr>
      <vt:lpstr>Wingdings</vt:lpstr>
      <vt:lpstr>Template A</vt:lpstr>
      <vt:lpstr>Office Theme</vt:lpstr>
      <vt:lpstr>7_Office Theme</vt:lpstr>
      <vt:lpstr>10_Office Theme</vt:lpstr>
      <vt:lpstr>Презентация PowerPoint</vt:lpstr>
      <vt:lpstr>Презентация PowerPoint</vt:lpstr>
      <vt:lpstr>Презентация PowerPoint</vt:lpstr>
      <vt:lpstr>Design Features</vt:lpstr>
      <vt:lpstr>Презентация PowerPoint</vt:lpstr>
      <vt:lpstr>VTX Compressor</vt:lpstr>
      <vt:lpstr>Dedicated Drive for VTX compressor</vt:lpstr>
      <vt:lpstr>Economizer &amp; Sub-Cooler</vt:lpstr>
      <vt:lpstr>Falling film Evaporator</vt:lpstr>
      <vt:lpstr>Rapid Restart – Best class in industry</vt:lpstr>
      <vt:lpstr>Rapid Fast Restart Advantages</vt:lpstr>
      <vt:lpstr>Презентация PowerPoint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Schedule Clarified</dc:title>
  <dc:creator>Patterson, Michael</dc:creator>
  <cp:lastModifiedBy>OVI</cp:lastModifiedBy>
  <cp:revision>283</cp:revision>
  <dcterms:created xsi:type="dcterms:W3CDTF">2017-11-22T20:02:40Z</dcterms:created>
  <dcterms:modified xsi:type="dcterms:W3CDTF">2022-02-03T08:38:23Z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iripnh</vt:lpwstr>
  </property>
  <property fmtid="{D5CDD505-2E9C-101B-9397-08002B2CF9AE}" pid="3" name="Offisync_UpdateToken">
    <vt:lpwstr>1</vt:lpwstr>
  </property>
  <property fmtid="{D5CDD505-2E9C-101B-9397-08002B2CF9AE}" pid="4" name="Offisync_ProviderInitializationData">
    <vt:lpwstr>https://hub.tranetechnologies.com</vt:lpwstr>
  </property>
  <property fmtid="{D5CDD505-2E9C-101B-9397-08002B2CF9AE}" pid="5" name="Jive_VersionGuid">
    <vt:lpwstr>861ca057-33c8-4339-a93a-574af3f1ca9d</vt:lpwstr>
  </property>
  <property fmtid="{D5CDD505-2E9C-101B-9397-08002B2CF9AE}" pid="6" name="Offisync_UniqueId">
    <vt:lpwstr>147818</vt:lpwstr>
  </property>
  <property fmtid="{D5CDD505-2E9C-101B-9397-08002B2CF9AE}" pid="7" name="Offisync_ServerID">
    <vt:lpwstr>94570e9b-0716-48f8-8367-587e10a5e1ed</vt:lpwstr>
  </property>
  <property fmtid="{D5CDD505-2E9C-101B-9397-08002B2CF9AE}" pid="8" name="TitusGUID">
    <vt:lpwstr>11854bc5-3415-4481-91f7-be34179f9d87</vt:lpwstr>
  </property>
  <property fmtid="{D5CDD505-2E9C-101B-9397-08002B2CF9AE}" pid="9" name="CLASSIFICATION">
    <vt:lpwstr>IR-DC-3</vt:lpwstr>
  </property>
  <property fmtid="{D5CDD505-2E9C-101B-9397-08002B2CF9AE}" pid="10" name="ContentTypeId">
    <vt:lpwstr>0x010100193D7986393DB04BBEC2287CC46C2C8C</vt:lpwstr>
  </property>
</Properties>
</file>